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7" r:id="rId2"/>
    <p:sldId id="761" r:id="rId3"/>
    <p:sldId id="799" r:id="rId4"/>
    <p:sldId id="844" r:id="rId5"/>
    <p:sldId id="877" r:id="rId6"/>
    <p:sldId id="1086" r:id="rId7"/>
    <p:sldId id="1117" r:id="rId8"/>
    <p:sldId id="863" r:id="rId9"/>
    <p:sldId id="1088" r:id="rId10"/>
    <p:sldId id="1089" r:id="rId11"/>
    <p:sldId id="1147" r:id="rId12"/>
    <p:sldId id="1090" r:id="rId13"/>
    <p:sldId id="1151" r:id="rId14"/>
    <p:sldId id="313" r:id="rId15"/>
    <p:sldId id="1154" r:id="rId16"/>
    <p:sldId id="315" r:id="rId17"/>
    <p:sldId id="306" r:id="rId18"/>
    <p:sldId id="1118" r:id="rId19"/>
    <p:sldId id="1119" r:id="rId20"/>
    <p:sldId id="1093" r:id="rId21"/>
    <p:sldId id="1142" r:id="rId22"/>
    <p:sldId id="1149" r:id="rId23"/>
    <p:sldId id="1152" r:id="rId24"/>
    <p:sldId id="1153" r:id="rId25"/>
    <p:sldId id="1095" r:id="rId26"/>
    <p:sldId id="1121" r:id="rId27"/>
    <p:sldId id="1128" r:id="rId28"/>
    <p:sldId id="1097" r:id="rId29"/>
    <p:sldId id="1096" r:id="rId30"/>
    <p:sldId id="1098" r:id="rId31"/>
    <p:sldId id="1155" r:id="rId32"/>
    <p:sldId id="1122" r:id="rId33"/>
    <p:sldId id="1123" r:id="rId34"/>
    <p:sldId id="1124" r:id="rId35"/>
    <p:sldId id="1133" r:id="rId36"/>
    <p:sldId id="1134" r:id="rId37"/>
    <p:sldId id="1144" r:id="rId38"/>
    <p:sldId id="793" r:id="rId39"/>
    <p:sldId id="1135" r:id="rId40"/>
    <p:sldId id="1136" r:id="rId41"/>
    <p:sldId id="1137" r:id="rId42"/>
    <p:sldId id="1138" r:id="rId43"/>
    <p:sldId id="1139" r:id="rId44"/>
    <p:sldId id="1140" r:id="rId45"/>
    <p:sldId id="772" r:id="rId46"/>
    <p:sldId id="798" r:id="rId47"/>
    <p:sldId id="684" r:id="rId4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98"/>
    <p:restoredTop sz="94590"/>
  </p:normalViewPr>
  <p:slideViewPr>
    <p:cSldViewPr>
      <p:cViewPr varScale="1">
        <p:scale>
          <a:sx n="70" d="100"/>
          <a:sy n="70" d="100"/>
        </p:scale>
        <p:origin x="167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655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5/11/2020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슬라이드 이미지 개체 틀 1">
            <a:extLst>
              <a:ext uri="{FF2B5EF4-FFF2-40B4-BE49-F238E27FC236}">
                <a16:creationId xmlns:a16="http://schemas.microsoft.com/office/drawing/2014/main" id="{1C9D8785-DE24-A242-8283-2B88209CB7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슬라이드 노트 개체 틀 2">
            <a:extLst>
              <a:ext uri="{FF2B5EF4-FFF2-40B4-BE49-F238E27FC236}">
                <a16:creationId xmlns:a16="http://schemas.microsoft.com/office/drawing/2014/main" id="{915AEA2F-BD9C-B246-8128-9D6BF3904D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1. Usage (Introduction)</a:t>
            </a: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90116" name="슬라이드 번호 개체 틀 3">
            <a:extLst>
              <a:ext uri="{FF2B5EF4-FFF2-40B4-BE49-F238E27FC236}">
                <a16:creationId xmlns:a16="http://schemas.microsoft.com/office/drawing/2014/main" id="{5E626246-C895-1B41-8956-9202C750E5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9pPr>
          </a:lstStyle>
          <a:p>
            <a:pPr latinLnBrk="0">
              <a:spcBef>
                <a:spcPct val="0"/>
              </a:spcBef>
            </a:pPr>
            <a:fld id="{D4BFCA75-47FC-854F-A996-B281C3D8DE70}" type="slidenum">
              <a:rPr kumimoji="1"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 latinLnBrk="0">
                <a:spcBef>
                  <a:spcPct val="0"/>
                </a:spcBef>
              </a:pPr>
              <a:t>14</a:t>
            </a:fld>
            <a:endParaRPr kumimoji="1"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2319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슬라이드 이미지 개체 틀 1">
            <a:extLst>
              <a:ext uri="{FF2B5EF4-FFF2-40B4-BE49-F238E27FC236}">
                <a16:creationId xmlns:a16="http://schemas.microsoft.com/office/drawing/2014/main" id="{51A11459-1A5D-5047-8691-041EC76508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슬라이드 노트 개체 틀 2">
            <a:extLst>
              <a:ext uri="{FF2B5EF4-FFF2-40B4-BE49-F238E27FC236}">
                <a16:creationId xmlns:a16="http://schemas.microsoft.com/office/drawing/2014/main" id="{F84D3D58-B7E1-074B-93D5-5DD93D7339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1. Usage (Introduction)</a:t>
            </a: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92164" name="슬라이드 번호 개체 틀 3">
            <a:extLst>
              <a:ext uri="{FF2B5EF4-FFF2-40B4-BE49-F238E27FC236}">
                <a16:creationId xmlns:a16="http://schemas.microsoft.com/office/drawing/2014/main" id="{205D6B9C-5FFA-BA44-8DBA-A2DBD422CE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9pPr>
          </a:lstStyle>
          <a:p>
            <a:pPr latinLnBrk="0">
              <a:spcBef>
                <a:spcPct val="0"/>
              </a:spcBef>
            </a:pPr>
            <a:fld id="{C5C144FC-BDA6-124C-8A69-71FCB94ACE6F}" type="slidenum">
              <a:rPr kumimoji="1"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 latinLnBrk="0">
                <a:spcBef>
                  <a:spcPct val="0"/>
                </a:spcBef>
              </a:pPr>
              <a:t>15</a:t>
            </a:fld>
            <a:endParaRPr kumimoji="1"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2570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슬라이드 이미지 개체 틀 1">
            <a:extLst>
              <a:ext uri="{FF2B5EF4-FFF2-40B4-BE49-F238E27FC236}">
                <a16:creationId xmlns:a16="http://schemas.microsoft.com/office/drawing/2014/main" id="{C5845468-61CE-BA44-9362-CDC12925AB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슬라이드 노트 개체 틀 2">
            <a:extLst>
              <a:ext uri="{FF2B5EF4-FFF2-40B4-BE49-F238E27FC236}">
                <a16:creationId xmlns:a16="http://schemas.microsoft.com/office/drawing/2014/main" id="{C316C080-51AE-0D4E-9AE0-C53133488C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94212" name="슬라이드 번호 개체 틀 3">
            <a:extLst>
              <a:ext uri="{FF2B5EF4-FFF2-40B4-BE49-F238E27FC236}">
                <a16:creationId xmlns:a16="http://schemas.microsoft.com/office/drawing/2014/main" id="{EA5A2ACA-1AD5-A646-86FB-0AE4015844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9pPr>
          </a:lstStyle>
          <a:p>
            <a:pPr latinLnBrk="0">
              <a:spcBef>
                <a:spcPct val="0"/>
              </a:spcBef>
            </a:pPr>
            <a:fld id="{106BAE39-625C-8C47-82D9-16B2FC86D9E9}" type="slidenum">
              <a:rPr kumimoji="1"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 latinLnBrk="0">
                <a:spcBef>
                  <a:spcPct val="0"/>
                </a:spcBef>
              </a:pPr>
              <a:t>16</a:t>
            </a:fld>
            <a:endParaRPr kumimoji="1"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2297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Google Shape;763;p62:notes">
            <a:extLst>
              <a:ext uri="{FF2B5EF4-FFF2-40B4-BE49-F238E27FC236}">
                <a16:creationId xmlns:a16="http://schemas.microsoft.com/office/drawing/2014/main" id="{36FD4ABD-C30D-2540-9008-A707B9743A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4416425"/>
            <a:ext cx="5607050" cy="4183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2" tIns="93162" rIns="93162" bIns="93162"/>
          <a:lstStyle/>
          <a:p>
            <a:endParaRPr lang="en-US" altLang="en-US"/>
          </a:p>
        </p:txBody>
      </p:sp>
      <p:sp>
        <p:nvSpPr>
          <p:cNvPr id="98307" name="Google Shape;764;p62:notes">
            <a:extLst>
              <a:ext uri="{FF2B5EF4-FFF2-40B4-BE49-F238E27FC236}">
                <a16:creationId xmlns:a16="http://schemas.microsoft.com/office/drawing/2014/main" id="{37463FE4-C109-8543-8B56-076CE7DE0F2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789448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8991600" y="6356350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5E3A445-2543-F142-B00A-1F58535636B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B4CB6-E475-EA4D-AF5D-C500BCC44038}" type="datetimeFigureOut">
              <a:rPr lang="en-US"/>
              <a:pPr>
                <a:defRPr/>
              </a:pPr>
              <a:t>5/11/2020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B9057EE-09F4-F34A-9B7E-3B3E7DEBA3F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6817E2F-1CA0-2141-9880-FC986642D8B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CF28C5A-ECF9-6748-800A-D2D10D2B7D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2567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youtube.com/watch?v=1ccW9iGEOlo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4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\http\::i.office.microsoft.com:i:0000:MR:BD074:BD07448_.gif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emf"/><Relationship Id="rId7" Type="http://schemas.openxmlformats.org/officeDocument/2006/relationships/image" Target="../media/image2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10" Type="http://schemas.openxmlformats.org/officeDocument/2006/relationships/image" Target="../media/image13.png"/><Relationship Id="rId4" Type="http://schemas.openxmlformats.org/officeDocument/2006/relationships/image" Target="../media/image19.emf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youtube.com/watch?v=bd2RmB6wMus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www.youtube.com/watch?v=wzvYueaBHBU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gg.gg/i6uin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uin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zvYueaBHBU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1ccW9iGEOlo" TargetMode="External"/><Relationship Id="rId4" Type="http://schemas.openxmlformats.org/officeDocument/2006/relationships/hyperlink" Target="https://www.youtube.com/watch?v=bd2RmB6wMu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gg.gg/i6uin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753583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4-1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6500" y="1103358"/>
            <a:ext cx="1191000" cy="1178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7E827-2409-C042-8B64-4B2E3752F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  </a:t>
            </a:r>
            <a:r>
              <a:rPr lang="ko-KR" altLang="en-US" dirty="0"/>
              <a:t>대화 듣기 </a:t>
            </a:r>
            <a:r>
              <a:rPr lang="en-US" altLang="ko-KR" sz="3600" dirty="0"/>
              <a:t>P.89</a:t>
            </a:r>
            <a:endParaRPr lang="en-US" sz="36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03BE387-EB96-F749-880E-EFD3C7FB8230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39D180E-CC72-B949-8204-FE0078C2D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46" y="964396"/>
            <a:ext cx="8229600" cy="528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088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7ED9E-39AC-C449-A873-19FBDC1B3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364" y="274638"/>
            <a:ext cx="8296436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‘</a:t>
            </a:r>
            <a:r>
              <a:rPr lang="ko-KR" altLang="en-US" sz="3200" dirty="0"/>
              <a:t>공기놀이</a:t>
            </a:r>
            <a:r>
              <a:rPr lang="en-US" altLang="ko-KR" sz="3200" dirty="0"/>
              <a:t>’</a:t>
            </a:r>
            <a:r>
              <a:rPr lang="ko-KR" altLang="en-US" sz="2400" dirty="0"/>
              <a:t>에 대해 알아보기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26AD3-0758-8E48-874F-8D066A93C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364" y="1196752"/>
            <a:ext cx="8296436" cy="70609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ko-KR" altLang="en-US" sz="2800" dirty="0">
                <a:solidFill>
                  <a:srgbClr val="00206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800" dirty="0">
                <a:solidFill>
                  <a:srgbClr val="00206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https://www.youtube.com/watch?v=1ccW9iGEOlo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6" name="Picture 5" descr="A picture containing photo, table, room, group&#10;&#10;Description automatically generated">
            <a:extLst>
              <a:ext uri="{FF2B5EF4-FFF2-40B4-BE49-F238E27FC236}">
                <a16:creationId xmlns:a16="http://schemas.microsoft.com/office/drawing/2014/main" id="{E8CEF319-54A0-1B4E-9121-7664D4CFAB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14" y="2091771"/>
            <a:ext cx="5860894" cy="3910489"/>
          </a:xfrm>
          <a:prstGeom prst="rect">
            <a:avLst/>
          </a:prstGeom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F845A0FF-A703-F84F-9F4C-7DA162DCE586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2B7307-05E9-D04D-B10F-CCC864C5DDDA}"/>
              </a:ext>
            </a:extLst>
          </p:cNvPr>
          <p:cNvSpPr txBox="1"/>
          <p:nvPr/>
        </p:nvSpPr>
        <p:spPr>
          <a:xfrm>
            <a:off x="7308304" y="2276872"/>
            <a:ext cx="1378496" cy="3725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2BB865BE-9BC9-8840-861C-501F786AAE03}"/>
              </a:ext>
            </a:extLst>
          </p:cNvPr>
          <p:cNvSpPr/>
          <p:nvPr/>
        </p:nvSpPr>
        <p:spPr>
          <a:xfrm>
            <a:off x="6804248" y="3429000"/>
            <a:ext cx="2272433" cy="2586078"/>
          </a:xfrm>
          <a:prstGeom prst="wedgeEllipseCallout">
            <a:avLst>
              <a:gd name="adj1" fmla="val -49033"/>
              <a:gd name="adj2" fmla="val -104160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한국 전통 놀이인 </a:t>
            </a:r>
            <a:r>
              <a:rPr lang="en-US" altLang="ko-KR" dirty="0"/>
              <a:t>‘</a:t>
            </a:r>
            <a:r>
              <a:rPr lang="ko-KR" altLang="en-US" dirty="0"/>
              <a:t>공기놀이</a:t>
            </a:r>
            <a:r>
              <a:rPr lang="en-US" altLang="ko-KR" dirty="0"/>
              <a:t>’</a:t>
            </a:r>
            <a:r>
              <a:rPr lang="ko-KR" altLang="en-US" dirty="0"/>
              <a:t> 하는 방법을 아세요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456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390B3-943E-9144-8D1C-D26D8985D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문법 및 표현 </a:t>
            </a:r>
            <a:r>
              <a:rPr lang="en-US" altLang="ko-KR" sz="3600" dirty="0"/>
              <a:t>P. 90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B94E4D6B-6013-944A-9073-57411DB5B841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385ADB6-2E69-6844-8536-BF3FECF9B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24744"/>
            <a:ext cx="8316416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770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60B40-5326-4946-BFEA-4E2447376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219256" cy="1080120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n-US" altLang="ko-KR" b="1" dirty="0"/>
              <a:t>~</a:t>
            </a:r>
            <a:r>
              <a:rPr lang="ko-KR" altLang="en-US" b="1" dirty="0"/>
              <a:t>던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19691-AE21-DD43-9B39-88B86DDCA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363272" cy="4425355"/>
          </a:xfrm>
          <a:solidFill>
            <a:schemeClr val="accent5"/>
          </a:solidFill>
        </p:spPr>
        <p:txBody>
          <a:bodyPr/>
          <a:lstStyle/>
          <a:p>
            <a:r>
              <a:rPr lang="en-US" altLang="ko-KR" sz="2400" dirty="0"/>
              <a:t> </a:t>
            </a:r>
            <a:r>
              <a:rPr lang="ko-KR" altLang="en-US" sz="2400" dirty="0"/>
              <a:t>과거의 사건이나 행위</a:t>
            </a:r>
            <a:r>
              <a:rPr lang="en-US" altLang="ko-KR" sz="2400" dirty="0"/>
              <a:t>,</a:t>
            </a:r>
            <a:r>
              <a:rPr lang="ko-KR" altLang="en-US" sz="2400" dirty="0"/>
              <a:t> 상태를 다시 떠올리거나 그 사건이나 행위</a:t>
            </a:r>
            <a:r>
              <a:rPr lang="en-US" altLang="ko-KR" sz="2400" dirty="0"/>
              <a:t>,</a:t>
            </a:r>
            <a:r>
              <a:rPr lang="ko-KR" altLang="en-US" sz="2400" dirty="0"/>
              <a:t> 상태가 완료되지 않고 중단되었다는 미완의 의미를 나타냄</a:t>
            </a:r>
            <a:endParaRPr lang="en-US" altLang="ko-KR" sz="2400" dirty="0"/>
          </a:p>
          <a:p>
            <a:endParaRPr lang="en-US" altLang="ko-KR" sz="2400" dirty="0"/>
          </a:p>
          <a:p>
            <a:r>
              <a:rPr lang="en-US" altLang="ko-KR" sz="2400" dirty="0"/>
              <a:t>This is used to show a past incident or action was stopped in the middle and implies incompletion.</a:t>
            </a:r>
          </a:p>
          <a:p>
            <a:endParaRPr lang="en-US" altLang="ko-KR" sz="2400" dirty="0"/>
          </a:p>
          <a:p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</a:p>
          <a:p>
            <a:pPr marL="0" indent="0">
              <a:buNone/>
            </a:pPr>
            <a:r>
              <a:rPr lang="ko-KR" altLang="en-US" sz="2400" dirty="0"/>
              <a:t>   </a:t>
            </a:r>
            <a:r>
              <a:rPr lang="en-US" altLang="ko-KR" sz="2400" dirty="0"/>
              <a:t>1.</a:t>
            </a:r>
            <a:r>
              <a:rPr lang="ko-KR" altLang="en-US" sz="2400" dirty="0"/>
              <a:t> 그 구두는 제가 유치원 때 신</a:t>
            </a:r>
            <a:r>
              <a:rPr lang="ko-KR" altLang="en-US" sz="2400" b="1" u="sng" dirty="0">
                <a:solidFill>
                  <a:srgbClr val="00B0F0"/>
                </a:solidFill>
              </a:rPr>
              <a:t>던</a:t>
            </a:r>
            <a:r>
              <a:rPr lang="ko-KR" altLang="en-US" sz="2400" dirty="0"/>
              <a:t> </a:t>
            </a:r>
            <a:r>
              <a:rPr lang="ko-KR" altLang="en-US" sz="2400" dirty="0" err="1"/>
              <a:t>구두예요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ko-KR" altLang="en-US" sz="2400" dirty="0"/>
              <a:t>   </a:t>
            </a:r>
            <a:r>
              <a:rPr lang="en-US" altLang="ko-KR" sz="2400" dirty="0"/>
              <a:t>2.</a:t>
            </a:r>
            <a:r>
              <a:rPr lang="ko-KR" altLang="en-US" sz="2400" dirty="0"/>
              <a:t> 그 영화는 제가 자주 보</a:t>
            </a:r>
            <a:r>
              <a:rPr lang="ko-KR" altLang="en-US" sz="2400" b="1" u="sng" dirty="0">
                <a:solidFill>
                  <a:srgbClr val="00B0F0"/>
                </a:solidFill>
              </a:rPr>
              <a:t>던</a:t>
            </a:r>
            <a:r>
              <a:rPr lang="ko-KR" altLang="en-US" sz="2400" dirty="0"/>
              <a:t> 영화예요</a:t>
            </a:r>
            <a:r>
              <a:rPr lang="en-US" altLang="ko-KR" sz="2400" dirty="0"/>
              <a:t>.</a:t>
            </a:r>
          </a:p>
          <a:p>
            <a:endParaRPr lang="en-US" altLang="ko-KR" sz="2400" dirty="0"/>
          </a:p>
          <a:p>
            <a:endParaRPr lang="en-US" altLang="ko-KR" sz="2400" dirty="0"/>
          </a:p>
          <a:p>
            <a:endParaRPr lang="en-US" altLang="ko-KR" sz="2400" dirty="0"/>
          </a:p>
          <a:p>
            <a:endParaRPr lang="en-US" altLang="ko-KR" sz="2800" dirty="0"/>
          </a:p>
          <a:p>
            <a:endParaRPr lang="en-US" altLang="ko-KR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465FEEF-6CFD-E142-9B60-61915314319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8955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>
            <a:extLst>
              <a:ext uri="{FF2B5EF4-FFF2-40B4-BE49-F238E27FC236}">
                <a16:creationId xmlns:a16="http://schemas.microsoft.com/office/drawing/2014/main" id="{50CA81DA-2E71-CC4C-892D-81D1D9FA4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76250"/>
            <a:ext cx="7848600" cy="588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32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    </a:t>
            </a:r>
            <a:r>
              <a:rPr kumimoji="1" lang="en-US" altLang="ko-KR" sz="32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V.S. + </a:t>
            </a:r>
            <a:r>
              <a:rPr kumimoji="1" lang="ko-KR" altLang="en-US" sz="32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던</a:t>
            </a:r>
            <a:endParaRPr kumimoji="1" lang="ko-KR" altLang="en-US" sz="3200" dirty="0">
              <a:solidFill>
                <a:srgbClr val="0000FF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415891EE-2ACC-3444-8DB7-731D6F743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49275"/>
            <a:ext cx="38163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800">
                <a:solidFill>
                  <a:srgbClr val="3333FF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‘used to’</a:t>
            </a:r>
          </a:p>
        </p:txBody>
      </p:sp>
      <p:sp>
        <p:nvSpPr>
          <p:cNvPr id="89092" name="Text Box 4">
            <a:extLst>
              <a:ext uri="{FF2B5EF4-FFF2-40B4-BE49-F238E27FC236}">
                <a16:creationId xmlns:a16="http://schemas.microsoft.com/office/drawing/2014/main" id="{8F2EF0C4-1F4A-174B-8AEA-B03CC9E69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341438"/>
            <a:ext cx="79930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ko-KR" altLang="en-US" sz="28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58A97CE4-EAF5-3A47-B4B3-50D558759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484313"/>
            <a:ext cx="8207375" cy="519112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ko-KR" altLang="en-US" sz="2800">
                <a:latin typeface="Times New Roman" panose="02020603050405020304" pitchFamily="18" charset="0"/>
                <a:ea typeface="굴림" panose="020B0600000101010101" pitchFamily="34" charset="-127"/>
              </a:rPr>
              <a:t>초등학교 때  살</a:t>
            </a:r>
            <a:r>
              <a:rPr kumimoji="1" lang="ko-KR" altLang="en-US" sz="280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던 </a:t>
            </a:r>
            <a:r>
              <a:rPr kumimoji="1" lang="ko-KR" altLang="en-US" sz="2800">
                <a:latin typeface="Times New Roman" panose="02020603050405020304" pitchFamily="18" charset="0"/>
                <a:ea typeface="굴림" panose="020B0600000101010101" pitchFamily="34" charset="-127"/>
              </a:rPr>
              <a:t>동네가 어디예요</a:t>
            </a:r>
            <a:r>
              <a:rPr kumimoji="1" lang="en-US" altLang="ko-KR" sz="2800">
                <a:latin typeface="Times New Roman" panose="02020603050405020304" pitchFamily="18" charset="0"/>
                <a:ea typeface="굴림" panose="020B0600000101010101" pitchFamily="34" charset="-127"/>
              </a:rPr>
              <a:t>?</a:t>
            </a:r>
          </a:p>
        </p:txBody>
      </p:sp>
      <p:sp>
        <p:nvSpPr>
          <p:cNvPr id="31750" name="Text Box 6">
            <a:extLst>
              <a:ext uri="{FF2B5EF4-FFF2-40B4-BE49-F238E27FC236}">
                <a16:creationId xmlns:a16="http://schemas.microsoft.com/office/drawing/2014/main" id="{B9754DDF-C477-1B43-8675-9B26A1BCC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993534"/>
            <a:ext cx="8207375" cy="519112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3. </a:t>
            </a:r>
            <a:r>
              <a:rPr kumimoji="1"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고등학교 때 자주 듣</a:t>
            </a:r>
            <a:r>
              <a:rPr kumimoji="1" lang="ko-KR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던</a:t>
            </a:r>
            <a:r>
              <a:rPr kumimoji="1"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 음악이 뭐예요</a:t>
            </a:r>
            <a:r>
              <a:rPr kumimoji="1"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?</a:t>
            </a:r>
          </a:p>
        </p:txBody>
      </p:sp>
      <p:sp>
        <p:nvSpPr>
          <p:cNvPr id="31751" name="Text Box 7">
            <a:extLst>
              <a:ext uri="{FF2B5EF4-FFF2-40B4-BE49-F238E27FC236}">
                <a16:creationId xmlns:a16="http://schemas.microsoft.com/office/drawing/2014/main" id="{F3308060-7737-9241-AA8A-59BA7EB8F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38923"/>
            <a:ext cx="8207375" cy="519113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800">
                <a:latin typeface="Times New Roman" panose="02020603050405020304" pitchFamily="18" charset="0"/>
                <a:ea typeface="굴림" panose="020B0600000101010101" pitchFamily="34" charset="-127"/>
              </a:rPr>
              <a:t>2. </a:t>
            </a:r>
            <a:r>
              <a:rPr kumimoji="1" lang="ko-KR" altLang="en-US" sz="2800">
                <a:latin typeface="Times New Roman" panose="02020603050405020304" pitchFamily="18" charset="0"/>
                <a:ea typeface="굴림" panose="020B0600000101010101" pitchFamily="34" charset="-127"/>
              </a:rPr>
              <a:t>어렸을 때 좋아하</a:t>
            </a:r>
            <a:r>
              <a:rPr kumimoji="1" lang="ko-KR" altLang="en-US" sz="280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던</a:t>
            </a:r>
            <a:r>
              <a:rPr kumimoji="1" lang="ko-KR" altLang="en-US" sz="2800">
                <a:latin typeface="Times New Roman" panose="02020603050405020304" pitchFamily="18" charset="0"/>
                <a:ea typeface="굴림" panose="020B0600000101010101" pitchFamily="34" charset="-127"/>
              </a:rPr>
              <a:t> 음식이 뭐예요</a:t>
            </a:r>
            <a:r>
              <a:rPr kumimoji="1" lang="en-US" altLang="ko-KR" sz="2800">
                <a:latin typeface="Times New Roman" panose="02020603050405020304" pitchFamily="18" charset="0"/>
                <a:ea typeface="굴림" panose="020B0600000101010101" pitchFamily="34" charset="-127"/>
              </a:rPr>
              <a:t>?</a:t>
            </a:r>
          </a:p>
        </p:txBody>
      </p:sp>
      <p:sp>
        <p:nvSpPr>
          <p:cNvPr id="31752" name="Text Box 8">
            <a:extLst>
              <a:ext uri="{FF2B5EF4-FFF2-40B4-BE49-F238E27FC236}">
                <a16:creationId xmlns:a16="http://schemas.microsoft.com/office/drawing/2014/main" id="{32A9C737-1500-A547-ADFA-9C8C47B30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748143"/>
            <a:ext cx="8190073" cy="52322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4. </a:t>
            </a:r>
            <a:r>
              <a:rPr kumimoji="1"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전에 같이 놀</a:t>
            </a:r>
            <a:r>
              <a:rPr kumimoji="1" lang="ko-KR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던</a:t>
            </a:r>
            <a:r>
              <a:rPr kumimoji="1"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 친구를 다시 만나 보고 싶어요</a:t>
            </a:r>
            <a:r>
              <a:rPr kumimoji="1"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?</a:t>
            </a:r>
          </a:p>
        </p:txBody>
      </p:sp>
      <p:sp>
        <p:nvSpPr>
          <p:cNvPr id="31753" name="Text Box 9">
            <a:extLst>
              <a:ext uri="{FF2B5EF4-FFF2-40B4-BE49-F238E27FC236}">
                <a16:creationId xmlns:a16="http://schemas.microsoft.com/office/drawing/2014/main" id="{B3C47A11-0543-2141-B3F7-F20D55F33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797425"/>
            <a:ext cx="64087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80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*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 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자주 듣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음악 </a:t>
            </a:r>
            <a:r>
              <a:rPr kumimoji="1" lang="en-US" altLang="ko-KR" sz="280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vs.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 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어제 </a:t>
            </a:r>
            <a:r>
              <a:rPr kumimoji="1" lang="ko-KR" altLang="en-US" sz="280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들은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음악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2240982E-7E82-ED46-BC39-A4F3DC2EEE95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C1E69-6723-9542-9605-14D2EEA2E6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9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  <p:bldP spid="31749" grpId="0" animBg="1"/>
      <p:bldP spid="31750" grpId="0" animBg="1"/>
      <p:bldP spid="31751" grpId="0" animBg="1"/>
      <p:bldP spid="31752" grpId="0" animBg="1"/>
      <p:bldP spid="317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>
            <a:extLst>
              <a:ext uri="{FF2B5EF4-FFF2-40B4-BE49-F238E27FC236}">
                <a16:creationId xmlns:a16="http://schemas.microsoft.com/office/drawing/2014/main" id="{C6CF9B90-DD48-A24D-949C-93E2C1A35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173" y="3701978"/>
            <a:ext cx="42497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크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셔츠가 작아</a:t>
            </a:r>
            <a:r>
              <a:rPr kumimoji="1" lang="ko-KR" altLang="en-US" sz="280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91139" name="ImgPreview" descr="Filename: BD07448_.wmf&#10;Keywords: clothes, fashions, household ...&#10;File Size: 18 KB">
            <a:extLst>
              <a:ext uri="{FF2B5EF4-FFF2-40B4-BE49-F238E27FC236}">
                <a16:creationId xmlns:a16="http://schemas.microsoft.com/office/drawing/2014/main" id="{DDA596DB-20A2-8A4B-8937-33F6C3836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661" y="2406578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0" name="Picture 4" descr="b_o000005">
            <a:extLst>
              <a:ext uri="{FF2B5EF4-FFF2-40B4-BE49-F238E27FC236}">
                <a16:creationId xmlns:a16="http://schemas.microsoft.com/office/drawing/2014/main" id="{25305D28-30FB-0C4F-BA7A-5FCD211A5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46" t="18768" r="15230" b="28186"/>
          <a:stretch>
            <a:fillRect/>
          </a:stretch>
        </p:blipFill>
        <p:spPr bwMode="auto">
          <a:xfrm>
            <a:off x="857411" y="1974778"/>
            <a:ext cx="100647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 Box 5">
            <a:extLst>
              <a:ext uri="{FF2B5EF4-FFF2-40B4-BE49-F238E27FC236}">
                <a16:creationId xmlns:a16="http://schemas.microsoft.com/office/drawing/2014/main" id="{A8E3CDFD-A84A-D342-9B3C-F806CFBD9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11" y="4494140"/>
            <a:ext cx="38163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The shirt, which had been big, became small.</a:t>
            </a:r>
          </a:p>
        </p:txBody>
      </p:sp>
      <p:pic>
        <p:nvPicPr>
          <p:cNvPr id="91144" name="Picture 8" descr="sunny">
            <a:extLst>
              <a:ext uri="{FF2B5EF4-FFF2-40B4-BE49-F238E27FC236}">
                <a16:creationId xmlns:a16="http://schemas.microsoft.com/office/drawing/2014/main" id="{E44437C9-21FA-2540-B5F7-6075D4DBE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223" y="2046215"/>
            <a:ext cx="10810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5" name="Picture 9" descr="clouds">
            <a:extLst>
              <a:ext uri="{FF2B5EF4-FFF2-40B4-BE49-F238E27FC236}">
                <a16:creationId xmlns:a16="http://schemas.microsoft.com/office/drawing/2014/main" id="{F7DA84BB-9953-5E4D-AB76-D1170A269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373" y="2117653"/>
            <a:ext cx="1081088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8" name="Text Box 10">
            <a:extLst>
              <a:ext uri="{FF2B5EF4-FFF2-40B4-BE49-F238E27FC236}">
                <a16:creationId xmlns:a16="http://schemas.microsoft.com/office/drawing/2014/main" id="{D713AFA6-A8A9-6B4A-B4B1-8C736E30F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3761" y="3701978"/>
            <a:ext cx="42497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맑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날씨가 흐려</a:t>
            </a:r>
            <a:r>
              <a:rPr kumimoji="1" lang="ko-KR" altLang="en-US" sz="280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32779" name="Text Box 11">
            <a:extLst>
              <a:ext uri="{FF2B5EF4-FFF2-40B4-BE49-F238E27FC236}">
                <a16:creationId xmlns:a16="http://schemas.microsoft.com/office/drawing/2014/main" id="{B65AE796-2D26-BE4D-AAAB-53B2CB344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786" y="4494140"/>
            <a:ext cx="38163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400">
                <a:latin typeface="Palatino Linotype" panose="02040502050505030304" pitchFamily="18" charset="0"/>
                <a:ea typeface="굴림" panose="020B0600000101010101" pitchFamily="34" charset="-127"/>
              </a:rPr>
              <a:t>The weather, which had been clear, became cloudy.</a:t>
            </a:r>
          </a:p>
        </p:txBody>
      </p:sp>
      <p:sp>
        <p:nvSpPr>
          <p:cNvPr id="91148" name="Line 12">
            <a:extLst>
              <a:ext uri="{FF2B5EF4-FFF2-40B4-BE49-F238E27FC236}">
                <a16:creationId xmlns:a16="http://schemas.microsoft.com/office/drawing/2014/main" id="{9C8F279E-53C4-CF4F-B995-315705706B5F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373" y="269391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1149" name="Line 13">
            <a:extLst>
              <a:ext uri="{FF2B5EF4-FFF2-40B4-BE49-F238E27FC236}">
                <a16:creationId xmlns:a16="http://schemas.microsoft.com/office/drawing/2014/main" id="{F03B915B-D79D-A94B-BE3F-945DD94A900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86648" y="255104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D81A4DF8-A0C7-9C41-A342-60FAF6B27239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0CFCF5F-81CC-1849-8730-4FFF31886B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96B431B5-B9E1-4A7D-BFE5-45DB33DDB450}"/>
              </a:ext>
            </a:extLst>
          </p:cNvPr>
          <p:cNvSpPr txBox="1">
            <a:spLocks/>
          </p:cNvSpPr>
          <p:nvPr/>
        </p:nvSpPr>
        <p:spPr bwMode="auto">
          <a:xfrm>
            <a:off x="457200" y="402246"/>
            <a:ext cx="8363272" cy="90374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n-US" altLang="ko-KR" b="1" kern="0" dirty="0"/>
              <a:t>  A.S + </a:t>
            </a:r>
            <a:r>
              <a:rPr lang="ko-KR" altLang="en-US" b="1" kern="0" dirty="0"/>
              <a:t>던  </a:t>
            </a:r>
            <a:r>
              <a:rPr kumimoji="1" lang="en-US" altLang="ko-KR" sz="3200" dirty="0">
                <a:solidFill>
                  <a:srgbClr val="3333FF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change from a past state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49623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>
            <a:extLst>
              <a:ext uri="{FF2B5EF4-FFF2-40B4-BE49-F238E27FC236}">
                <a16:creationId xmlns:a16="http://schemas.microsoft.com/office/drawing/2014/main" id="{5EA2B3AD-DAD7-2A4B-9DB4-31D671FAB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46"/>
          <a:stretch>
            <a:fillRect/>
          </a:stretch>
        </p:blipFill>
        <p:spPr bwMode="auto">
          <a:xfrm>
            <a:off x="827088" y="836613"/>
            <a:ext cx="11525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7" name="Picture 3">
            <a:extLst>
              <a:ext uri="{FF2B5EF4-FFF2-40B4-BE49-F238E27FC236}">
                <a16:creationId xmlns:a16="http://schemas.microsoft.com/office/drawing/2014/main" id="{36CA99D7-F058-3D43-8E0F-FE9F5D900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00"/>
          <a:stretch>
            <a:fillRect/>
          </a:stretch>
        </p:blipFill>
        <p:spPr bwMode="auto">
          <a:xfrm>
            <a:off x="2987675" y="765175"/>
            <a:ext cx="1223963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8" name="Line 4">
            <a:extLst>
              <a:ext uri="{FF2B5EF4-FFF2-40B4-BE49-F238E27FC236}">
                <a16:creationId xmlns:a16="http://schemas.microsoft.com/office/drawing/2014/main" id="{2077A3BF-F527-AE49-B4D1-48ED8FAB909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9975" y="14128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7" name="Text Box 5">
            <a:extLst>
              <a:ext uri="{FF2B5EF4-FFF2-40B4-BE49-F238E27FC236}">
                <a16:creationId xmlns:a16="http://schemas.microsoft.com/office/drawing/2014/main" id="{E90A118C-FA3D-DD47-8BF1-742FF0C85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76475"/>
            <a:ext cx="42497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짧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머리가 길어</a:t>
            </a:r>
            <a:r>
              <a:rPr kumimoji="1" lang="ko-KR" altLang="en-US" sz="280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93190" name="Picture 6" descr="j0293830[1]">
            <a:extLst>
              <a:ext uri="{FF2B5EF4-FFF2-40B4-BE49-F238E27FC236}">
                <a16:creationId xmlns:a16="http://schemas.microsoft.com/office/drawing/2014/main" id="{E6677681-817F-FD4E-B16F-002D872BE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92150"/>
            <a:ext cx="11080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1" name="Picture 7" descr="j0293832[1]">
            <a:extLst>
              <a:ext uri="{FF2B5EF4-FFF2-40B4-BE49-F238E27FC236}">
                <a16:creationId xmlns:a16="http://schemas.microsoft.com/office/drawing/2014/main" id="{F26CEF2E-5130-1341-B72E-459525B6D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836613"/>
            <a:ext cx="100806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2" name="Line 8">
            <a:extLst>
              <a:ext uri="{FF2B5EF4-FFF2-40B4-BE49-F238E27FC236}">
                <a16:creationId xmlns:a16="http://schemas.microsoft.com/office/drawing/2014/main" id="{233988CE-AF64-B847-B673-A66A9067BF25}"/>
              </a:ext>
            </a:extLst>
          </p:cNvPr>
          <p:cNvSpPr>
            <a:spLocks noChangeShapeType="1"/>
          </p:cNvSpPr>
          <p:nvPr/>
        </p:nvSpPr>
        <p:spPr bwMode="auto">
          <a:xfrm>
            <a:off x="6443663" y="14128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1" name="Text Box 9">
            <a:extLst>
              <a:ext uri="{FF2B5EF4-FFF2-40B4-BE49-F238E27FC236}">
                <a16:creationId xmlns:a16="http://schemas.microsoft.com/office/drawing/2014/main" id="{BF60AEC5-C96F-0D42-8E3B-166003D4C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4263" y="2276475"/>
            <a:ext cx="42497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높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기온이 낮아</a:t>
            </a:r>
            <a:r>
              <a:rPr kumimoji="1" lang="ko-KR" altLang="en-US" sz="280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93194" name="Picture 10">
            <a:extLst>
              <a:ext uri="{FF2B5EF4-FFF2-40B4-BE49-F238E27FC236}">
                <a16:creationId xmlns:a16="http://schemas.microsoft.com/office/drawing/2014/main" id="{EDE3D276-6EBB-BF4D-84D6-72D6EF690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644900"/>
            <a:ext cx="881063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5" name="Picture 11">
            <a:extLst>
              <a:ext uri="{FF2B5EF4-FFF2-40B4-BE49-F238E27FC236}">
                <a16:creationId xmlns:a16="http://schemas.microsoft.com/office/drawing/2014/main" id="{E5627A76-5B80-C147-B980-C50B94DB1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644900"/>
            <a:ext cx="8636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6" name="Line 12">
            <a:extLst>
              <a:ext uri="{FF2B5EF4-FFF2-40B4-BE49-F238E27FC236}">
                <a16:creationId xmlns:a16="http://schemas.microsoft.com/office/drawing/2014/main" id="{C913237B-EEA9-1D45-9EAB-C29E36D617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8538" y="40767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197" name="Text Box 13">
            <a:extLst>
              <a:ext uri="{FF2B5EF4-FFF2-40B4-BE49-F238E27FC236}">
                <a16:creationId xmlns:a16="http://schemas.microsoft.com/office/drawing/2014/main" id="{6080ACA2-53F8-B244-A040-04BF46F48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797425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400">
                <a:latin typeface="굴림" panose="020B0600000101010101" pitchFamily="34" charset="-127"/>
                <a:ea typeface="굴림" panose="020B0600000101010101" pitchFamily="34" charset="-127"/>
              </a:rPr>
              <a:t>$ 3.20</a:t>
            </a:r>
          </a:p>
        </p:txBody>
      </p:sp>
      <p:sp>
        <p:nvSpPr>
          <p:cNvPr id="93198" name="Text Box 14">
            <a:extLst>
              <a:ext uri="{FF2B5EF4-FFF2-40B4-BE49-F238E27FC236}">
                <a16:creationId xmlns:a16="http://schemas.microsoft.com/office/drawing/2014/main" id="{F3C25F0E-16F3-E94C-9F5C-A8AE8CC7A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4797425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400">
                <a:latin typeface="굴림" panose="020B0600000101010101" pitchFamily="34" charset="-127"/>
                <a:ea typeface="굴림" panose="020B0600000101010101" pitchFamily="34" charset="-127"/>
              </a:rPr>
              <a:t>$ 2.50</a:t>
            </a:r>
          </a:p>
        </p:txBody>
      </p:sp>
      <p:sp>
        <p:nvSpPr>
          <p:cNvPr id="33807" name="Text Box 15">
            <a:extLst>
              <a:ext uri="{FF2B5EF4-FFF2-40B4-BE49-F238E27FC236}">
                <a16:creationId xmlns:a16="http://schemas.microsoft.com/office/drawing/2014/main" id="{6B6518B2-0F36-E747-A944-6F664396A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445125"/>
            <a:ext cx="4464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비싸</a:t>
            </a:r>
            <a:r>
              <a:rPr kumimoji="1" lang="ko-KR" altLang="en-US" sz="2800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 가솔린이 싸</a:t>
            </a:r>
            <a:r>
              <a:rPr kumimoji="1" lang="ko-KR" altLang="en-US" sz="2800" dirty="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800" dirty="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93200" name="ImgPreview" descr="Filename: PE07292_.wmf&#10;Keywords: colds, flus, health ...&#10;File Size: 11 KB">
            <a:extLst>
              <a:ext uri="{FF2B5EF4-FFF2-40B4-BE49-F238E27FC236}">
                <a16:creationId xmlns:a16="http://schemas.microsoft.com/office/drawing/2014/main" id="{8046C4CE-30A8-9240-9391-5C590085A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717925"/>
            <a:ext cx="1008062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01" name="Line 17">
            <a:extLst>
              <a:ext uri="{FF2B5EF4-FFF2-40B4-BE49-F238E27FC236}">
                <a16:creationId xmlns:a16="http://schemas.microsoft.com/office/drawing/2014/main" id="{150DD97D-423D-F343-81CC-EFF9DA868E1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8125" y="40767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93202" name="ImgPreview" descr="Filename: j0120893.wmf&#10;Keywords: bodybuilders, bodybuilding, cartoons ...&#10;File Size: 75 KB">
            <a:extLst>
              <a:ext uri="{FF2B5EF4-FFF2-40B4-BE49-F238E27FC236}">
                <a16:creationId xmlns:a16="http://schemas.microsoft.com/office/drawing/2014/main" id="{5CEEE3CA-1B9D-FF46-9869-1EA0A8356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3716338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1" name="Text Box 19">
            <a:extLst>
              <a:ext uri="{FF2B5EF4-FFF2-40B4-BE49-F238E27FC236}">
                <a16:creationId xmlns:a16="http://schemas.microsoft.com/office/drawing/2014/main" id="{2CD805EA-E9B4-2D48-9676-9E4734773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4263" y="5445125"/>
            <a:ext cx="424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400">
                <a:latin typeface="굴림" panose="020B0600000101010101" pitchFamily="34" charset="-127"/>
                <a:ea typeface="굴림" panose="020B0600000101010101" pitchFamily="34" charset="-127"/>
              </a:rPr>
              <a:t>아프</a:t>
            </a:r>
            <a:r>
              <a:rPr kumimoji="1" lang="ko-KR" altLang="en-US" sz="24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400">
                <a:latin typeface="굴림" panose="020B0600000101010101" pitchFamily="34" charset="-127"/>
                <a:ea typeface="굴림" panose="020B0600000101010101" pitchFamily="34" charset="-127"/>
              </a:rPr>
              <a:t> 사람이 건강해</a:t>
            </a:r>
            <a:r>
              <a:rPr kumimoji="1" lang="ko-KR" altLang="en-US" sz="240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40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87413A59-F5BD-914B-8482-DAA94EDDFBC4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BEA2BB6-0619-9A42-BFCA-962E3A8634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754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/>
      <p:bldP spid="33801" grpId="0"/>
      <p:bldP spid="33807" grpId="0"/>
      <p:bldP spid="338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Google Shape;766;p78">
            <a:extLst>
              <a:ext uri="{FF2B5EF4-FFF2-40B4-BE49-F238E27FC236}">
                <a16:creationId xmlns:a16="http://schemas.microsoft.com/office/drawing/2014/main" id="{B8A5D7B7-2EF6-1645-82EC-DA3B5D116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1525" y="2286000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Clr>
                <a:srgbClr val="000000"/>
              </a:buClr>
              <a:buFont typeface="Arial" panose="020B0604020202020204" pitchFamily="34" charset="0"/>
              <a:buNone/>
            </a:pPr>
            <a:br>
              <a:rPr lang="en-US" alt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</a:br>
            <a:endParaRPr lang="en-US" altLang="en-US"/>
          </a:p>
        </p:txBody>
      </p:sp>
      <p:sp>
        <p:nvSpPr>
          <p:cNvPr id="97289" name="Google Shape;768;p78">
            <a:extLst>
              <a:ext uri="{FF2B5EF4-FFF2-40B4-BE49-F238E27FC236}">
                <a16:creationId xmlns:a16="http://schemas.microsoft.com/office/drawing/2014/main" id="{D30274C0-6339-2946-83E0-1913C02FE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49275"/>
            <a:ext cx="936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Clr>
                <a:srgbClr val="FFFFFF"/>
              </a:buClr>
              <a:buFont typeface="Palatino Linotype" panose="02040502050505030304" pitchFamily="18" charset="0"/>
              <a:buNone/>
            </a:pPr>
            <a:r>
              <a:rPr lang="en-US" altLang="en-US" sz="2800">
                <a:solidFill>
                  <a:srgbClr val="FFFFFF"/>
                </a:solidFill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  <a:sym typeface="Palatino Linotype" panose="02040502050505030304" pitchFamily="18" charset="0"/>
              </a:rPr>
              <a:t>1939</a:t>
            </a:r>
            <a:endParaRPr lang="en-US" altLang="en-US"/>
          </a:p>
        </p:txBody>
      </p:sp>
      <p:sp>
        <p:nvSpPr>
          <p:cNvPr id="97290" name="Google Shape;769;p78">
            <a:extLst>
              <a:ext uri="{FF2B5EF4-FFF2-40B4-BE49-F238E27FC236}">
                <a16:creationId xmlns:a16="http://schemas.microsoft.com/office/drawing/2014/main" id="{271AD58C-A285-9E4E-816A-A3DEB54DD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997200"/>
            <a:ext cx="936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Clr>
                <a:srgbClr val="FFFFFF"/>
              </a:buClr>
              <a:buFont typeface="Palatino Linotype" panose="02040502050505030304" pitchFamily="18" charset="0"/>
              <a:buNone/>
            </a:pPr>
            <a:r>
              <a:rPr lang="en-US" altLang="en-US" sz="2800">
                <a:solidFill>
                  <a:srgbClr val="FFFFFF"/>
                </a:solidFill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  <a:sym typeface="Palatino Linotype" panose="02040502050505030304" pitchFamily="18" charset="0"/>
              </a:rPr>
              <a:t>2010</a:t>
            </a:r>
            <a:endParaRPr lang="en-US" altLang="en-US"/>
          </a:p>
        </p:txBody>
      </p:sp>
      <p:sp>
        <p:nvSpPr>
          <p:cNvPr id="770" name="Google Shape;770;p78">
            <a:extLst>
              <a:ext uri="{FF2B5EF4-FFF2-40B4-BE49-F238E27FC236}">
                <a16:creationId xmlns:a16="http://schemas.microsoft.com/office/drawing/2014/main" id="{AEFD397E-E020-D64F-B432-DB65131BE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163" y="4011162"/>
            <a:ext cx="3816424" cy="75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had been small</a:t>
            </a:r>
            <a:endParaRPr lang="en-US" altLang="en-US" dirty="0"/>
          </a:p>
        </p:txBody>
      </p:sp>
      <p:sp>
        <p:nvSpPr>
          <p:cNvPr id="771" name="Google Shape;771;p78">
            <a:extLst>
              <a:ext uri="{FF2B5EF4-FFF2-40B4-BE49-F238E27FC236}">
                <a16:creationId xmlns:a16="http://schemas.microsoft.com/office/drawing/2014/main" id="{0AE0BC43-5DEA-B748-81F6-B9CCA0ECA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459" y="4011162"/>
            <a:ext cx="3479304" cy="59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became taller</a:t>
            </a:r>
            <a:endParaRPr lang="en-US" altLang="en-US" dirty="0"/>
          </a:p>
        </p:txBody>
      </p:sp>
      <p:sp>
        <p:nvSpPr>
          <p:cNvPr id="772" name="Google Shape;772;p78">
            <a:extLst>
              <a:ext uri="{FF2B5EF4-FFF2-40B4-BE49-F238E27FC236}">
                <a16:creationId xmlns:a16="http://schemas.microsoft.com/office/drawing/2014/main" id="{8AF694C9-39BF-4F44-BDE0-5EAE6C56DEC9}"/>
              </a:ext>
            </a:extLst>
          </p:cNvPr>
          <p:cNvSpPr/>
          <p:nvPr/>
        </p:nvSpPr>
        <p:spPr>
          <a:xfrm>
            <a:off x="4195024" y="1788201"/>
            <a:ext cx="914400" cy="609600"/>
          </a:xfrm>
          <a:prstGeom prst="rightArrow">
            <a:avLst>
              <a:gd name="adj1" fmla="val 14400"/>
              <a:gd name="adj2" fmla="val 50000"/>
            </a:avLst>
          </a:prstGeom>
          <a:gradFill>
            <a:gsLst>
              <a:gs pos="0">
                <a:srgbClr val="3A7CCB"/>
              </a:gs>
              <a:gs pos="19999">
                <a:srgbClr val="3C7BC7"/>
              </a:gs>
              <a:gs pos="100000">
                <a:srgbClr val="2C5D98"/>
              </a:gs>
            </a:gsLst>
            <a:lin ang="5400000" scaled="0"/>
          </a:gradFill>
          <a:ln w="9525" cap="flat" cmpd="sng">
            <a:solidFill>
              <a:srgbClr val="4A7EBB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3000" dir="5400000">
              <a:srgbClr val="000000">
                <a:alpha val="34901"/>
              </a:srgbClr>
            </a:outerShdw>
          </a:effec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97294" name="Google Shape;773;p78">
            <a:extLst>
              <a:ext uri="{FF2B5EF4-FFF2-40B4-BE49-F238E27FC236}">
                <a16:creationId xmlns:a16="http://schemas.microsoft.com/office/drawing/2014/main" id="{4EEB9413-1B49-E747-B9F9-46AFB315B09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7" y="1047909"/>
            <a:ext cx="3183972" cy="237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4" name="Google Shape;774;p78">
            <a:extLst>
              <a:ext uri="{FF2B5EF4-FFF2-40B4-BE49-F238E27FC236}">
                <a16:creationId xmlns:a16="http://schemas.microsoft.com/office/drawing/2014/main" id="{FFFC20DB-5475-2F4D-9ED1-A9A1F1D6BEB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113" y="520860"/>
            <a:ext cx="3479482" cy="307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4199B7-A422-8548-B224-7E3AF3B4BB9C}"/>
              </a:ext>
            </a:extLst>
          </p:cNvPr>
          <p:cNvSpPr txBox="1"/>
          <p:nvPr/>
        </p:nvSpPr>
        <p:spPr>
          <a:xfrm>
            <a:off x="1439652" y="4923633"/>
            <a:ext cx="6264696" cy="58477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dirty="0"/>
              <a:t>    </a:t>
            </a:r>
            <a:r>
              <a:rPr lang="ko-KR" altLang="en-US" sz="3200" dirty="0"/>
              <a:t>작</a:t>
            </a:r>
            <a:r>
              <a:rPr lang="ko-KR" altLang="en-US" sz="3200" b="1" u="sng" dirty="0">
                <a:solidFill>
                  <a:srgbClr val="0070C0"/>
                </a:solidFill>
              </a:rPr>
              <a:t>던</a:t>
            </a:r>
            <a:r>
              <a:rPr lang="ko-KR" altLang="en-US" sz="3200" dirty="0"/>
              <a:t> 강아지가 커졌어요</a:t>
            </a:r>
            <a:r>
              <a:rPr lang="en-US" altLang="ko-KR" sz="3200" dirty="0"/>
              <a:t>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71323EDF-5E25-6549-9A1E-AF05E452389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836F91-E0F8-7E4E-8C79-E393BA9002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673" y="6111484"/>
            <a:ext cx="615643" cy="24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8689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0" grpId="0"/>
      <p:bldP spid="771" grpId="0"/>
      <p:bldP spid="772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7914D9E0-6FA1-544C-8B2D-3A34F35540C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1815B705-E757-2347-BD23-231DB0ABA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496944" cy="59992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C36599-86DE-734F-B6C8-D604DF3A72EB}"/>
              </a:ext>
            </a:extLst>
          </p:cNvPr>
          <p:cNvSpPr txBox="1"/>
          <p:nvPr/>
        </p:nvSpPr>
        <p:spPr>
          <a:xfrm>
            <a:off x="4716016" y="3212976"/>
            <a:ext cx="4320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0070C0"/>
                </a:solidFill>
              </a:rPr>
              <a:t>1</a:t>
            </a:r>
            <a:r>
              <a:rPr lang="ko-KR" altLang="en-US" sz="1400" b="1" dirty="0">
                <a:solidFill>
                  <a:srgbClr val="0070C0"/>
                </a:solidFill>
              </a:rPr>
              <a:t>학년 때 가장 친하게 지내</a:t>
            </a:r>
            <a:r>
              <a:rPr lang="ko-KR" altLang="en-US" sz="1400" b="1" dirty="0">
                <a:solidFill>
                  <a:srgbClr val="FF0000"/>
                </a:solidFill>
              </a:rPr>
              <a:t>던 </a:t>
            </a:r>
            <a:r>
              <a:rPr lang="ko-KR" altLang="en-US" sz="1400" b="1" dirty="0">
                <a:solidFill>
                  <a:srgbClr val="0070C0"/>
                </a:solidFill>
              </a:rPr>
              <a:t>친구는 옆 반 레베카야</a:t>
            </a:r>
            <a:r>
              <a:rPr lang="en-US" altLang="ko-KR" sz="1400" b="1" dirty="0">
                <a:solidFill>
                  <a:srgbClr val="0070C0"/>
                </a:solidFill>
              </a:rPr>
              <a:t>.</a:t>
            </a:r>
            <a:endParaRPr lang="en-US" sz="1400" b="1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6C8A74-FFA6-8C4B-9F4A-82F653A2BE09}"/>
              </a:ext>
            </a:extLst>
          </p:cNvPr>
          <p:cNvSpPr txBox="1"/>
          <p:nvPr/>
        </p:nvSpPr>
        <p:spPr>
          <a:xfrm>
            <a:off x="4788024" y="3717032"/>
            <a:ext cx="360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solidFill>
                  <a:srgbClr val="0070C0"/>
                </a:solidFill>
              </a:rPr>
              <a:t>어렸을 때 가지고 놀</a:t>
            </a:r>
            <a:r>
              <a:rPr lang="ko-KR" altLang="en-US" sz="1400" b="1" dirty="0">
                <a:solidFill>
                  <a:srgbClr val="FF0000"/>
                </a:solidFill>
              </a:rPr>
              <a:t>던</a:t>
            </a:r>
            <a:r>
              <a:rPr lang="ko-KR" altLang="en-US" sz="1400" b="1" dirty="0">
                <a:solidFill>
                  <a:srgbClr val="0070C0"/>
                </a:solidFill>
              </a:rPr>
              <a:t> 장난감은 자동차야</a:t>
            </a:r>
            <a:r>
              <a:rPr lang="en-US" altLang="ko-KR" sz="1400" b="1" dirty="0">
                <a:solidFill>
                  <a:srgbClr val="0070C0"/>
                </a:solidFill>
              </a:rPr>
              <a:t>.</a:t>
            </a:r>
            <a:endParaRPr lang="en-US" sz="1400" b="1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3F0E22-FF0D-FC49-A14E-7249FFC0EE3D}"/>
              </a:ext>
            </a:extLst>
          </p:cNvPr>
          <p:cNvSpPr txBox="1"/>
          <p:nvPr/>
        </p:nvSpPr>
        <p:spPr>
          <a:xfrm>
            <a:off x="4788024" y="4149080"/>
            <a:ext cx="4032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solidFill>
                  <a:srgbClr val="0070C0"/>
                </a:solidFill>
              </a:rPr>
              <a:t>내가 주말에 가족들과 자주 가</a:t>
            </a:r>
            <a:r>
              <a:rPr lang="ko-KR" altLang="en-US" sz="1400" b="1" dirty="0">
                <a:solidFill>
                  <a:srgbClr val="FF0000"/>
                </a:solidFill>
              </a:rPr>
              <a:t>던</a:t>
            </a:r>
            <a:r>
              <a:rPr lang="ko-KR" altLang="en-US" sz="1400" b="1" dirty="0">
                <a:solidFill>
                  <a:srgbClr val="0070C0"/>
                </a:solidFill>
              </a:rPr>
              <a:t> 곳은 </a:t>
            </a:r>
            <a:r>
              <a:rPr lang="ko-KR" altLang="en-US" sz="1400" b="1" dirty="0" err="1">
                <a:solidFill>
                  <a:srgbClr val="0070C0"/>
                </a:solidFill>
              </a:rPr>
              <a:t>공원이야</a:t>
            </a:r>
            <a:r>
              <a:rPr lang="en-US" altLang="ko-KR" sz="1400" b="1" dirty="0">
                <a:solidFill>
                  <a:srgbClr val="0070C0"/>
                </a:solidFill>
              </a:rPr>
              <a:t>.</a:t>
            </a:r>
            <a:endParaRPr lang="en-US" sz="1400" b="1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8932AA-3BD2-D24D-ACAA-045993F72F7F}"/>
              </a:ext>
            </a:extLst>
          </p:cNvPr>
          <p:cNvSpPr txBox="1"/>
          <p:nvPr/>
        </p:nvSpPr>
        <p:spPr>
          <a:xfrm>
            <a:off x="4788024" y="4653136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solidFill>
                  <a:srgbClr val="0070C0"/>
                </a:solidFill>
              </a:rPr>
              <a:t>내가 어렸을 때 좋아하</a:t>
            </a:r>
            <a:r>
              <a:rPr lang="ko-KR" altLang="en-US" sz="1400" b="1" dirty="0">
                <a:solidFill>
                  <a:srgbClr val="FF0000"/>
                </a:solidFill>
              </a:rPr>
              <a:t>던</a:t>
            </a:r>
            <a:r>
              <a:rPr lang="ko-KR" altLang="en-US" sz="1400" b="1" dirty="0">
                <a:solidFill>
                  <a:srgbClr val="0070C0"/>
                </a:solidFill>
              </a:rPr>
              <a:t> 음식은 불고기야</a:t>
            </a:r>
            <a:r>
              <a:rPr lang="en-US" altLang="ko-KR" sz="1400" b="1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911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B37C0-F225-FB4C-8718-B8CA21BB2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이야기해 봅시다</a:t>
            </a:r>
            <a:endParaRPr lang="en-US" sz="36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738F8F13-5075-184C-A3A0-D61DD85FD50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C8015B-A127-F64A-8EBA-5D7DE89A7D56}"/>
              </a:ext>
            </a:extLst>
          </p:cNvPr>
          <p:cNvSpPr txBox="1"/>
          <p:nvPr/>
        </p:nvSpPr>
        <p:spPr>
          <a:xfrm>
            <a:off x="501012" y="1038225"/>
            <a:ext cx="8185787" cy="517064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altLang="ko-KR" sz="2000" b="1" dirty="0">
              <a:solidFill>
                <a:srgbClr val="002060"/>
              </a:solidFill>
            </a:endParaRPr>
          </a:p>
          <a:p>
            <a:r>
              <a:rPr lang="ko-KR" altLang="en-US" sz="2000" b="1" dirty="0">
                <a:solidFill>
                  <a:srgbClr val="002060"/>
                </a:solidFill>
              </a:rPr>
              <a:t>* 질문</a:t>
            </a:r>
            <a:r>
              <a:rPr lang="en-US" altLang="ko-KR" sz="2000" b="1" dirty="0">
                <a:solidFill>
                  <a:srgbClr val="002060"/>
                </a:solidFill>
              </a:rPr>
              <a:t>:</a:t>
            </a:r>
          </a:p>
          <a:p>
            <a:endParaRPr lang="en-US" altLang="ko-KR" sz="2000" b="1" dirty="0">
              <a:solidFill>
                <a:srgbClr val="002060"/>
              </a:solidFill>
            </a:endParaRPr>
          </a:p>
          <a:p>
            <a:r>
              <a:rPr lang="en-US" altLang="ko-KR" sz="2400" b="1" dirty="0">
                <a:solidFill>
                  <a:srgbClr val="002060"/>
                </a:solidFill>
              </a:rPr>
              <a:t>“</a:t>
            </a:r>
            <a:r>
              <a:rPr lang="ko-KR" altLang="en-US" sz="2400" b="1" dirty="0">
                <a:solidFill>
                  <a:srgbClr val="002060"/>
                </a:solidFill>
              </a:rPr>
              <a:t>여러분이 지금은 하지 않지만 </a:t>
            </a:r>
            <a:endParaRPr lang="en-US" altLang="ko-KR" sz="2400" b="1" dirty="0">
              <a:solidFill>
                <a:srgbClr val="002060"/>
              </a:solidFill>
            </a:endParaRPr>
          </a:p>
          <a:p>
            <a:endParaRPr lang="en-US" altLang="ko-KR" sz="2400" b="1" dirty="0">
              <a:solidFill>
                <a:srgbClr val="002060"/>
              </a:solidFill>
            </a:endParaRPr>
          </a:p>
          <a:p>
            <a:r>
              <a:rPr lang="ko-KR" altLang="en-US" sz="2400" b="1" dirty="0">
                <a:solidFill>
                  <a:srgbClr val="002060"/>
                </a:solidFill>
              </a:rPr>
              <a:t>과거에는 자주 한 일은 무엇입니까</a:t>
            </a:r>
            <a:r>
              <a:rPr lang="en-US" altLang="ko-KR" sz="2400" b="1" dirty="0">
                <a:solidFill>
                  <a:srgbClr val="002060"/>
                </a:solidFill>
              </a:rPr>
              <a:t>?”</a:t>
            </a:r>
            <a:endParaRPr lang="en-US" altLang="ko-KR" sz="2000" b="1" dirty="0">
              <a:solidFill>
                <a:srgbClr val="002060"/>
              </a:solidFill>
            </a:endParaRPr>
          </a:p>
          <a:p>
            <a:r>
              <a:rPr lang="ko-KR" altLang="en-US" dirty="0"/>
              <a:t> </a:t>
            </a:r>
            <a:endParaRPr lang="en-US" altLang="ko-KR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Oval Callout 7">
            <a:extLst>
              <a:ext uri="{FF2B5EF4-FFF2-40B4-BE49-F238E27FC236}">
                <a16:creationId xmlns:a16="http://schemas.microsoft.com/office/drawing/2014/main" id="{35453086-9266-8B4C-86CB-FA60D400D1A5}"/>
              </a:ext>
            </a:extLst>
          </p:cNvPr>
          <p:cNvSpPr/>
          <p:nvPr/>
        </p:nvSpPr>
        <p:spPr>
          <a:xfrm>
            <a:off x="5940152" y="3623548"/>
            <a:ext cx="2520280" cy="2423687"/>
          </a:xfrm>
          <a:prstGeom prst="wedgeEllipseCallout">
            <a:avLst>
              <a:gd name="adj1" fmla="val -69386"/>
              <a:gd name="adj2" fmla="val -67902"/>
            </a:avLst>
          </a:prstGeom>
          <a:solidFill>
            <a:srgbClr val="92D050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dirty="0">
                <a:solidFill>
                  <a:srgbClr val="002060"/>
                </a:solidFill>
              </a:rPr>
              <a:t>‘-</a:t>
            </a:r>
            <a:r>
              <a:rPr lang="ko-KR" altLang="en-US" b="1" dirty="0">
                <a:solidFill>
                  <a:srgbClr val="002060"/>
                </a:solidFill>
              </a:rPr>
              <a:t>던</a:t>
            </a:r>
            <a:r>
              <a:rPr lang="en-US" altLang="ko-KR" b="1" dirty="0">
                <a:solidFill>
                  <a:srgbClr val="002060"/>
                </a:solidFill>
              </a:rPr>
              <a:t>’</a:t>
            </a:r>
            <a:r>
              <a:rPr lang="ko-KR" altLang="en-US" b="1" dirty="0">
                <a:solidFill>
                  <a:srgbClr val="002060"/>
                </a:solidFill>
              </a:rPr>
              <a:t>을 사용해서 친구들과 같이 얘기해 봅시다</a:t>
            </a:r>
            <a:r>
              <a:rPr lang="en-US" altLang="ko-KR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978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404664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4-1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9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 우리 공기놀이 하자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Let’s play marbles</a:t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4005063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던</a:t>
            </a:r>
            <a:endParaRPr kumimoji="1" lang="en-US" altLang="ko-KR" sz="36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-(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이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라는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7" grpId="1" animBg="1"/>
      <p:bldP spid="14338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A8B85-9D0C-D949-9CD0-9E19200A3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문법 및 표현  </a:t>
            </a:r>
            <a:r>
              <a:rPr lang="en-US" altLang="ko-KR" sz="3600" dirty="0"/>
              <a:t>P. 91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6F230943-3C33-2B4B-9D5C-3C50E5151BE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9DC9FE67-52B4-7545-8B5B-2F6E43C74A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36711"/>
            <a:ext cx="8928992" cy="5514995"/>
          </a:xfr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485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08312A1-D2DF-C249-ABF5-A68D2B6279E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64BFA7-4ED6-9842-A23C-7CF0BEA75838}"/>
              </a:ext>
            </a:extLst>
          </p:cNvPr>
          <p:cNvSpPr txBox="1"/>
          <p:nvPr/>
        </p:nvSpPr>
        <p:spPr>
          <a:xfrm>
            <a:off x="555976" y="5013176"/>
            <a:ext cx="8171221" cy="1200329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1.</a:t>
            </a:r>
            <a:r>
              <a:rPr lang="ko-KR" altLang="en-US" dirty="0"/>
              <a:t>   </a:t>
            </a:r>
            <a:r>
              <a:rPr lang="en-US" altLang="ko-KR" dirty="0"/>
              <a:t>2)</a:t>
            </a:r>
            <a:r>
              <a:rPr lang="ko-KR" altLang="en-US" dirty="0"/>
              <a:t> 이건 </a:t>
            </a:r>
            <a:r>
              <a:rPr lang="ko-KR" altLang="en-US" dirty="0">
                <a:solidFill>
                  <a:schemeClr val="tx1"/>
                </a:solidFill>
              </a:rPr>
              <a:t>한복</a:t>
            </a:r>
            <a:r>
              <a:rPr lang="ko-KR" altLang="en-US" b="1" u="sng" dirty="0">
                <a:solidFill>
                  <a:srgbClr val="0070C0"/>
                </a:solidFill>
              </a:rPr>
              <a:t>이라는 </a:t>
            </a:r>
            <a:r>
              <a:rPr lang="ko-KR" altLang="en-US" dirty="0">
                <a:solidFill>
                  <a:schemeClr val="tx1"/>
                </a:solidFill>
              </a:rPr>
              <a:t>건데</a:t>
            </a:r>
            <a:r>
              <a:rPr lang="en-US" altLang="ko-KR" dirty="0"/>
              <a:t>,</a:t>
            </a:r>
            <a:r>
              <a:rPr lang="ko-KR" altLang="en-US" dirty="0"/>
              <a:t> 한국의 전통 </a:t>
            </a:r>
            <a:r>
              <a:rPr lang="ko-KR" altLang="en-US" dirty="0" err="1"/>
              <a:t>의복이에요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      </a:t>
            </a:r>
            <a:r>
              <a:rPr lang="en-US" altLang="ko-KR" dirty="0"/>
              <a:t>3)</a:t>
            </a:r>
            <a:r>
              <a:rPr lang="ko-KR" altLang="en-US" dirty="0"/>
              <a:t> 이건 한옥</a:t>
            </a:r>
            <a:r>
              <a:rPr lang="ko-KR" altLang="en-US" b="1" u="sng" dirty="0">
                <a:solidFill>
                  <a:srgbClr val="0070C0"/>
                </a:solidFill>
              </a:rPr>
              <a:t>이라는 </a:t>
            </a:r>
            <a:r>
              <a:rPr lang="ko-KR" altLang="en-US" dirty="0">
                <a:solidFill>
                  <a:schemeClr val="tx1"/>
                </a:solidFill>
              </a:rPr>
              <a:t>건데</a:t>
            </a:r>
            <a:r>
              <a:rPr lang="en-US" altLang="ko-KR" dirty="0"/>
              <a:t>,</a:t>
            </a:r>
            <a:r>
              <a:rPr lang="ko-KR" altLang="en-US" dirty="0"/>
              <a:t> 한국의 전통 </a:t>
            </a:r>
            <a:r>
              <a:rPr lang="ko-KR" altLang="en-US" dirty="0" err="1"/>
              <a:t>가옥이에요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      </a:t>
            </a:r>
            <a:r>
              <a:rPr lang="en-US" altLang="ko-KR" dirty="0"/>
              <a:t>4)</a:t>
            </a:r>
            <a:r>
              <a:rPr lang="ko-KR" altLang="en-US" dirty="0"/>
              <a:t> 여기는 경복궁</a:t>
            </a:r>
            <a:r>
              <a:rPr lang="ko-KR" altLang="en-US" b="1" u="sng" dirty="0">
                <a:solidFill>
                  <a:srgbClr val="0070C0"/>
                </a:solidFill>
              </a:rPr>
              <a:t>이라는 </a:t>
            </a:r>
            <a:r>
              <a:rPr lang="ko-KR" altLang="en-US" dirty="0">
                <a:solidFill>
                  <a:schemeClr val="tx1"/>
                </a:solidFill>
              </a:rPr>
              <a:t>곳인데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/>
              <a:t> 한국의 옛날 왕이 살던 곳이에요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      </a:t>
            </a:r>
            <a:r>
              <a:rPr lang="en-US" altLang="ko-KR" dirty="0"/>
              <a:t>5)</a:t>
            </a:r>
            <a:r>
              <a:rPr lang="ko-KR" altLang="en-US" dirty="0"/>
              <a:t> 이 사람은 세종대왕</a:t>
            </a:r>
            <a:r>
              <a:rPr lang="ko-KR" altLang="en-US" b="1" u="sng" dirty="0">
                <a:solidFill>
                  <a:srgbClr val="0070C0"/>
                </a:solidFill>
              </a:rPr>
              <a:t>이라는</a:t>
            </a:r>
            <a:r>
              <a:rPr lang="ko-KR" altLang="en-US" dirty="0"/>
              <a:t> 분인데</a:t>
            </a:r>
            <a:r>
              <a:rPr lang="en-US" altLang="ko-KR" dirty="0"/>
              <a:t>,</a:t>
            </a:r>
            <a:r>
              <a:rPr lang="ko-KR" altLang="en-US" dirty="0"/>
              <a:t> 한글을 만든 분이에요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10" name="Content Placeholder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043A7AB2-7638-C54C-8268-D869B2B56C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76" y="260648"/>
            <a:ext cx="8086162" cy="4608512"/>
          </a:xfrm>
        </p:spPr>
      </p:pic>
    </p:spTree>
    <p:extLst>
      <p:ext uri="{BB962C8B-B14F-4D97-AF65-F5344CB8AC3E}">
        <p14:creationId xmlns:p14="http://schemas.microsoft.com/office/powerpoint/2010/main" val="316334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BE589CD-AE01-F244-A8D1-74A9A1B067E6}"/>
              </a:ext>
            </a:extLst>
          </p:cNvPr>
          <p:cNvSpPr txBox="1"/>
          <p:nvPr/>
        </p:nvSpPr>
        <p:spPr>
          <a:xfrm rot="10800000" flipV="1">
            <a:off x="437051" y="3436102"/>
            <a:ext cx="8286292" cy="2070567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</a:p>
          <a:p>
            <a:pPr marL="457200" indent="-457200">
              <a:lnSpc>
                <a:spcPts val="3200"/>
              </a:lnSpc>
              <a:buAutoNum type="arabicPeriod"/>
            </a:pPr>
            <a:r>
              <a:rPr lang="en-US" altLang="ko-KR" sz="2400" dirty="0"/>
              <a:t>Q: </a:t>
            </a:r>
            <a:r>
              <a:rPr lang="ko-KR" altLang="en-US" sz="2400" dirty="0"/>
              <a:t>이건 무슨 음식이에요</a:t>
            </a:r>
            <a:r>
              <a:rPr lang="en-US" altLang="ko-KR" sz="2400" dirty="0"/>
              <a:t>?</a:t>
            </a:r>
          </a:p>
          <a:p>
            <a:pPr>
              <a:lnSpc>
                <a:spcPts val="3200"/>
              </a:lnSpc>
            </a:pPr>
            <a:r>
              <a:rPr lang="ko-KR" altLang="en-US" sz="2400" dirty="0"/>
              <a:t>      </a:t>
            </a:r>
            <a:r>
              <a:rPr lang="en-US" altLang="ko-KR" sz="2400" dirty="0"/>
              <a:t>A: </a:t>
            </a:r>
            <a:r>
              <a:rPr lang="ko-KR" altLang="en-US" sz="2400" dirty="0"/>
              <a:t>이건 육개장</a:t>
            </a:r>
            <a:r>
              <a:rPr lang="ko-KR" altLang="en-US" sz="2400" b="1" u="sng" dirty="0">
                <a:solidFill>
                  <a:srgbClr val="002060"/>
                </a:solidFill>
              </a:rPr>
              <a:t>이라는</a:t>
            </a:r>
            <a:r>
              <a:rPr lang="ko-KR" altLang="en-US" sz="2400" dirty="0"/>
              <a:t> 음식인데 아주 매워요</a:t>
            </a:r>
            <a:r>
              <a:rPr lang="en-US" altLang="ko-KR" sz="2400" dirty="0"/>
              <a:t>.</a:t>
            </a:r>
          </a:p>
          <a:p>
            <a:pPr marL="457200" indent="-457200">
              <a:lnSpc>
                <a:spcPts val="3200"/>
              </a:lnSpc>
              <a:buAutoNum type="arabicPeriod" startAt="2"/>
            </a:pPr>
            <a:r>
              <a:rPr lang="en-US" sz="2400" dirty="0"/>
              <a:t>Q:</a:t>
            </a:r>
          </a:p>
          <a:p>
            <a:pPr>
              <a:lnSpc>
                <a:spcPts val="3200"/>
              </a:lnSpc>
            </a:pPr>
            <a:r>
              <a:rPr lang="en-US" sz="2400" dirty="0"/>
              <a:t>      A: 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4E70EDD-E756-7F40-A79D-33D7DACE6CB6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Content Placeholder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22B18D50-8BE7-7147-BC9B-C6F9AB2BC6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19" b="11470"/>
          <a:stretch/>
        </p:blipFill>
        <p:spPr>
          <a:xfrm>
            <a:off x="457200" y="1424318"/>
            <a:ext cx="8229600" cy="1728193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4A2C5C3-2872-8F4B-A2E3-53B9CDA6001E}"/>
              </a:ext>
            </a:extLst>
          </p:cNvPr>
          <p:cNvSpPr txBox="1"/>
          <p:nvPr/>
        </p:nvSpPr>
        <p:spPr>
          <a:xfrm>
            <a:off x="555290" y="548680"/>
            <a:ext cx="8033421" cy="584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    </a:t>
            </a:r>
            <a:r>
              <a:rPr lang="ko-KR" altLang="en-US" sz="3200" dirty="0">
                <a:solidFill>
                  <a:schemeClr val="tx1"/>
                </a:solidFill>
              </a:rPr>
              <a:t>이야기해 봐요</a:t>
            </a:r>
            <a:r>
              <a:rPr lang="en-US" altLang="ko-KR" sz="3200" dirty="0">
                <a:solidFill>
                  <a:schemeClr val="tx1"/>
                </a:solidFill>
              </a:rPr>
              <a:t>.   </a:t>
            </a:r>
            <a:r>
              <a:rPr lang="en-US" altLang="ko-KR" sz="2400" dirty="0">
                <a:solidFill>
                  <a:schemeClr val="tx1"/>
                </a:solidFill>
              </a:rPr>
              <a:t>P. 91</a:t>
            </a:r>
          </a:p>
        </p:txBody>
      </p:sp>
    </p:spTree>
    <p:extLst>
      <p:ext uri="{BB962C8B-B14F-4D97-AF65-F5344CB8AC3E}">
        <p14:creationId xmlns:p14="http://schemas.microsoft.com/office/powerpoint/2010/main" val="389687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60B40-5326-4946-BFEA-4E2447376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219256" cy="1152128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n-US" altLang="ko-KR" b="1" dirty="0"/>
              <a:t>- (</a:t>
            </a:r>
            <a:r>
              <a:rPr lang="ko-KR" altLang="en-US" b="1" dirty="0"/>
              <a:t>이</a:t>
            </a:r>
            <a:r>
              <a:rPr lang="en-US" altLang="ko-KR" b="1" dirty="0"/>
              <a:t>)</a:t>
            </a:r>
            <a:r>
              <a:rPr lang="ko-KR" altLang="en-US" b="1" dirty="0"/>
              <a:t>라는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19691-AE21-DD43-9B39-88B86DDCA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1"/>
            <a:ext cx="8219256" cy="4032448"/>
          </a:xfrm>
          <a:solidFill>
            <a:schemeClr val="accent5"/>
          </a:solidFill>
        </p:spPr>
        <p:txBody>
          <a:bodyPr/>
          <a:lstStyle/>
          <a:p>
            <a:r>
              <a:rPr lang="ko-KR" altLang="en-US" sz="2400" dirty="0"/>
              <a:t>들은 사실을 인용하거나 생각하는 내용을 담아 뒤에 오는 말을 수식할 때 사용함</a:t>
            </a:r>
            <a:endParaRPr lang="en-US" altLang="ko-KR" sz="2400" dirty="0"/>
          </a:p>
          <a:p>
            <a:endParaRPr lang="en-US" altLang="ko-KR" sz="2400" dirty="0"/>
          </a:p>
          <a:p>
            <a:r>
              <a:rPr lang="en-US" altLang="ko-KR" sz="2400" dirty="0"/>
              <a:t>This is used to cite something one has heard and simultaneously modify the next word.</a:t>
            </a:r>
          </a:p>
          <a:p>
            <a:endParaRPr lang="en-US" altLang="ko-KR" sz="2400" dirty="0"/>
          </a:p>
          <a:p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</a:p>
          <a:p>
            <a:pPr marL="0" indent="0">
              <a:buNone/>
            </a:pPr>
            <a:r>
              <a:rPr lang="ko-KR" altLang="en-US" sz="2400" dirty="0"/>
              <a:t>   </a:t>
            </a:r>
            <a:r>
              <a:rPr lang="en-US" altLang="ko-KR" sz="2400" dirty="0"/>
              <a:t>1.</a:t>
            </a:r>
            <a:r>
              <a:rPr lang="ko-KR" altLang="en-US" sz="2400" dirty="0"/>
              <a:t> 이 음식은 </a:t>
            </a:r>
            <a:r>
              <a:rPr lang="ko-KR" altLang="en-US" sz="2400" dirty="0" err="1"/>
              <a:t>불고기</a:t>
            </a:r>
            <a:r>
              <a:rPr lang="ko-KR" altLang="en-US" sz="2400" b="1" u="sng" dirty="0" err="1">
                <a:solidFill>
                  <a:srgbClr val="0070C0"/>
                </a:solidFill>
              </a:rPr>
              <a:t>라는</a:t>
            </a:r>
            <a:r>
              <a:rPr lang="ko-KR" altLang="en-US" sz="2400" dirty="0"/>
              <a:t> 음식이에요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>   </a:t>
            </a:r>
            <a:r>
              <a:rPr lang="en-US" altLang="ko-KR" sz="2400" dirty="0"/>
              <a:t>2.</a:t>
            </a:r>
            <a:r>
              <a:rPr lang="ko-KR" altLang="en-US" sz="2400" dirty="0"/>
              <a:t> 이 옷은 한복</a:t>
            </a:r>
            <a:r>
              <a:rPr lang="ko-KR" altLang="en-US" sz="2400" b="1" u="sng" dirty="0">
                <a:solidFill>
                  <a:srgbClr val="0070C0"/>
                </a:solidFill>
              </a:rPr>
              <a:t>이라는</a:t>
            </a:r>
            <a:r>
              <a:rPr lang="ko-KR" altLang="en-US" sz="2400" dirty="0"/>
              <a:t> 옷이에요</a:t>
            </a:r>
            <a:r>
              <a:rPr lang="en-US" altLang="ko-KR" sz="2400" dirty="0"/>
              <a:t>.</a:t>
            </a:r>
          </a:p>
          <a:p>
            <a:endParaRPr lang="en-US" altLang="ko-KR" sz="2400" dirty="0"/>
          </a:p>
          <a:p>
            <a:endParaRPr lang="en-US" altLang="ko-KR" sz="2400" dirty="0"/>
          </a:p>
          <a:p>
            <a:endParaRPr lang="en-US" altLang="ko-KR" sz="2800" dirty="0"/>
          </a:p>
          <a:p>
            <a:endParaRPr lang="en-US" altLang="ko-KR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465FEEF-6CFD-E142-9B60-61915314319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9159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F221C-A262-4148-91E0-913E6FB7B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sz="3600" dirty="0"/>
              <a:t>-</a:t>
            </a:r>
            <a:r>
              <a:rPr lang="ko-KR" altLang="en-US" sz="3600" dirty="0"/>
              <a:t> </a:t>
            </a:r>
            <a:r>
              <a:rPr lang="en-US" altLang="ko-KR" sz="3600" dirty="0"/>
              <a:t>(</a:t>
            </a:r>
            <a:r>
              <a:rPr lang="ko-KR" altLang="en-US" sz="3600" dirty="0"/>
              <a:t>이</a:t>
            </a:r>
            <a:r>
              <a:rPr lang="en-US" altLang="ko-KR" sz="3600" dirty="0"/>
              <a:t>)</a:t>
            </a:r>
            <a:r>
              <a:rPr lang="ko-KR" altLang="en-US" sz="3600" dirty="0"/>
              <a:t>라는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E82F1-F188-FC4D-A171-2463ADF11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48965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A thing called…: (</a:t>
            </a:r>
            <a:r>
              <a:rPr lang="ko-KR" altLang="en-US" sz="2000" b="1" dirty="0"/>
              <a:t>이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라는 </a:t>
            </a:r>
            <a:r>
              <a:rPr lang="en-US" altLang="ko-KR" sz="2000" b="1" dirty="0"/>
              <a:t>, (</a:t>
            </a:r>
            <a:r>
              <a:rPr lang="ko-KR" altLang="en-US" sz="2000" b="1" dirty="0"/>
              <a:t>이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란</a:t>
            </a:r>
            <a:endParaRPr lang="en-US" altLang="ko-KR" sz="2000" b="1" dirty="0"/>
          </a:p>
          <a:p>
            <a:r>
              <a:rPr lang="en-US" sz="2000" b="1" dirty="0"/>
              <a:t>N + </a:t>
            </a:r>
            <a:r>
              <a:rPr lang="ko-KR" altLang="en-US" sz="2000" b="1" dirty="0"/>
              <a:t>이라는</a:t>
            </a:r>
            <a:r>
              <a:rPr lang="ko-KR" altLang="en-US" sz="2000" dirty="0"/>
              <a:t> </a:t>
            </a:r>
            <a:r>
              <a:rPr lang="en-US" sz="2000" dirty="0"/>
              <a:t>and the short form </a:t>
            </a:r>
            <a:r>
              <a:rPr lang="en-US" sz="2000" b="1" dirty="0"/>
              <a:t>N + </a:t>
            </a:r>
            <a:r>
              <a:rPr lang="ko-KR" altLang="en-US" sz="2000" b="1" dirty="0"/>
              <a:t>이란</a:t>
            </a:r>
            <a:r>
              <a:rPr lang="ko-KR" altLang="en-US" sz="2000" dirty="0"/>
              <a:t> </a:t>
            </a:r>
            <a:r>
              <a:rPr lang="en-US" sz="2000" dirty="0"/>
              <a:t>are used to say “the thing called…”</a:t>
            </a:r>
          </a:p>
          <a:p>
            <a:endParaRPr lang="en-US" sz="2000" dirty="0"/>
          </a:p>
          <a:p>
            <a:r>
              <a:rPr lang="ko-KR" altLang="en-US" sz="2000" b="1" dirty="0">
                <a:solidFill>
                  <a:srgbClr val="0070C0"/>
                </a:solidFill>
              </a:rPr>
              <a:t>예</a:t>
            </a:r>
            <a:r>
              <a:rPr lang="en-US" altLang="ko-KR" sz="2000" b="1" dirty="0">
                <a:solidFill>
                  <a:srgbClr val="0070C0"/>
                </a:solidFill>
              </a:rPr>
              <a:t>:</a:t>
            </a:r>
            <a:r>
              <a:rPr lang="ko-KR" altLang="en-US" sz="2000" b="1" dirty="0">
                <a:solidFill>
                  <a:srgbClr val="0070C0"/>
                </a:solidFill>
              </a:rPr>
              <a:t> </a:t>
            </a:r>
            <a:endParaRPr lang="en-US" sz="2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ko-KR" altLang="en-US" sz="2000" dirty="0"/>
              <a:t>      이건 </a:t>
            </a:r>
            <a:r>
              <a:rPr lang="ko-KR" altLang="en-US" sz="2000" dirty="0" err="1"/>
              <a:t>갈비</a:t>
            </a:r>
            <a:r>
              <a:rPr lang="ko-KR" altLang="en-US" sz="2000" b="1" u="sng" dirty="0" err="1">
                <a:solidFill>
                  <a:srgbClr val="0070C0"/>
                </a:solidFill>
              </a:rPr>
              <a:t>라는</a:t>
            </a:r>
            <a:r>
              <a:rPr lang="ko-KR" altLang="en-US" sz="2000" dirty="0"/>
              <a:t> 음식인데</a:t>
            </a:r>
            <a:r>
              <a:rPr lang="en-US" altLang="ko-KR" sz="2000" dirty="0"/>
              <a:t>,</a:t>
            </a:r>
            <a:r>
              <a:rPr lang="ko-KR" altLang="en-US" sz="2000" dirty="0"/>
              <a:t> 아주 맛있어요</a:t>
            </a:r>
            <a:r>
              <a:rPr lang="en-US" altLang="ko-KR" sz="2000" dirty="0"/>
              <a:t>.</a:t>
            </a:r>
          </a:p>
          <a:p>
            <a:pPr marL="0" indent="0">
              <a:buNone/>
            </a:pPr>
            <a:r>
              <a:rPr lang="ko-KR" altLang="en-US" sz="2000" b="1" dirty="0"/>
              <a:t>      </a:t>
            </a:r>
            <a:r>
              <a:rPr lang="ko-KR" altLang="en-US" sz="2000" dirty="0"/>
              <a:t>이 놀이는 </a:t>
            </a:r>
            <a:r>
              <a:rPr lang="ko-KR" altLang="en-US" sz="2000" dirty="0" err="1"/>
              <a:t>윷놀이</a:t>
            </a:r>
            <a:r>
              <a:rPr lang="ko-KR" altLang="en-US" sz="2000" b="1" dirty="0" err="1">
                <a:solidFill>
                  <a:srgbClr val="0070C0"/>
                </a:solidFill>
              </a:rPr>
              <a:t>라는</a:t>
            </a:r>
            <a:r>
              <a:rPr lang="ko-KR" altLang="en-US" sz="2000" dirty="0"/>
              <a:t> 한국의 전통 </a:t>
            </a:r>
            <a:r>
              <a:rPr lang="ko-KR" altLang="en-US" sz="2000" dirty="0" err="1"/>
              <a:t>놀이예요</a:t>
            </a:r>
            <a:r>
              <a:rPr lang="en-US" altLang="ko-KR" sz="2000" dirty="0"/>
              <a:t>.</a:t>
            </a:r>
          </a:p>
          <a:p>
            <a:pPr marL="0" indent="0">
              <a:buNone/>
            </a:pPr>
            <a:endParaRPr lang="en-US" sz="2000" b="1" dirty="0"/>
          </a:p>
          <a:p>
            <a:pPr fontAlgn="t"/>
            <a:r>
              <a:rPr lang="en-US" sz="2000" b="1" dirty="0"/>
              <a:t>Noun + (</a:t>
            </a:r>
            <a:r>
              <a:rPr lang="ko-KR" altLang="en-US" sz="2000" b="1" dirty="0"/>
              <a:t>이</a:t>
            </a:r>
            <a:r>
              <a:rPr lang="en-US" altLang="ko-KR" sz="2000" b="1" dirty="0"/>
              <a:t>) </a:t>
            </a:r>
            <a:r>
              <a:rPr lang="ko-KR" altLang="en-US" sz="2000" b="1" dirty="0"/>
              <a:t>라는 것</a:t>
            </a:r>
          </a:p>
          <a:p>
            <a:pPr marL="0" indent="0" fontAlgn="t">
              <a:buNone/>
            </a:pPr>
            <a:r>
              <a:rPr lang="ko-KR" altLang="en-US" sz="2000" dirty="0"/>
              <a:t>    </a:t>
            </a:r>
            <a:r>
              <a:rPr lang="en-US" sz="2000" dirty="0"/>
              <a:t>Defining nature of something</a:t>
            </a:r>
          </a:p>
          <a:p>
            <a:pPr fontAlgn="t">
              <a:buFont typeface="Arial" panose="020B0604020202020204" pitchFamily="34" charset="0"/>
              <a:buChar char="•"/>
            </a:pPr>
            <a:r>
              <a:rPr lang="ko-KR" altLang="en-US" sz="2000" dirty="0"/>
              <a:t>예</a:t>
            </a:r>
            <a:r>
              <a:rPr lang="en-US" altLang="ko-KR" sz="2000" dirty="0"/>
              <a:t>:</a:t>
            </a:r>
          </a:p>
          <a:p>
            <a:pPr marL="0" indent="0" fontAlgn="t">
              <a:buNone/>
            </a:pPr>
            <a:r>
              <a:rPr lang="ko-KR" altLang="en-US" sz="2000" dirty="0"/>
              <a:t>     이건 </a:t>
            </a:r>
            <a:r>
              <a:rPr lang="ko-KR" altLang="en-US" sz="2000" dirty="0" err="1"/>
              <a:t>갈비</a:t>
            </a:r>
            <a:r>
              <a:rPr lang="ko-KR" altLang="en-US" sz="2000" b="1" u="sng" dirty="0" err="1">
                <a:solidFill>
                  <a:srgbClr val="0070C0"/>
                </a:solidFill>
              </a:rPr>
              <a:t>라는</a:t>
            </a:r>
            <a:r>
              <a:rPr lang="ko-KR" altLang="en-US" sz="2000" b="1" u="sng" dirty="0">
                <a:solidFill>
                  <a:srgbClr val="0070C0"/>
                </a:solidFill>
              </a:rPr>
              <a:t> 것</a:t>
            </a:r>
            <a:r>
              <a:rPr lang="ko-KR" altLang="en-US" sz="2000" dirty="0"/>
              <a:t>이에요</a:t>
            </a:r>
            <a:r>
              <a:rPr lang="en-US" altLang="ko-KR" sz="2000" dirty="0"/>
              <a:t>.</a:t>
            </a:r>
          </a:p>
          <a:p>
            <a:pPr marL="0" indent="0" fontAlgn="t">
              <a:buNone/>
            </a:pPr>
            <a:r>
              <a:rPr lang="ko-KR" altLang="en-US" sz="2000" dirty="0"/>
              <a:t>     이 놀이는 윷놀이</a:t>
            </a:r>
            <a:r>
              <a:rPr lang="ko-KR" altLang="en-US" sz="2000" b="1" u="sng" dirty="0">
                <a:solidFill>
                  <a:srgbClr val="0070C0"/>
                </a:solidFill>
              </a:rPr>
              <a:t>라는 것</a:t>
            </a:r>
            <a:r>
              <a:rPr lang="ko-KR" altLang="en-US" sz="2000" dirty="0"/>
              <a:t>이에요</a:t>
            </a:r>
            <a:r>
              <a:rPr lang="en-US" altLang="ko-KR" sz="2000" dirty="0"/>
              <a:t>.</a:t>
            </a:r>
            <a:endParaRPr 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D75143F7-1F1B-B743-B399-9D3FA63BCA63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43889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FB785-C2B7-8544-A8C4-0A74D6986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듣고 말해 봐요   </a:t>
            </a:r>
            <a:r>
              <a:rPr lang="en-US" altLang="ko-KR" sz="2800" dirty="0"/>
              <a:t>P.92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E3A989F6-D07E-4948-BA52-B9CD55CEF2B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picture containing game&#10;&#10;Description automatically generated">
            <a:extLst>
              <a:ext uri="{FF2B5EF4-FFF2-40B4-BE49-F238E27FC236}">
                <a16:creationId xmlns:a16="http://schemas.microsoft.com/office/drawing/2014/main" id="{CBEC99C8-E7C4-454A-A0CF-E130AA5C83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66956"/>
            <a:ext cx="8229600" cy="5254507"/>
          </a:xfrm>
        </p:spPr>
      </p:pic>
      <p:pic>
        <p:nvPicPr>
          <p:cNvPr id="6" name="017.mp3" descr="017.mp3">
            <a:hlinkClick r:id="" action="ppaction://media"/>
            <a:extLst>
              <a:ext uri="{FF2B5EF4-FFF2-40B4-BE49-F238E27FC236}">
                <a16:creationId xmlns:a16="http://schemas.microsoft.com/office/drawing/2014/main" id="{EA98E673-B3EE-B247-9067-773006ABCD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4000" y="994388"/>
            <a:ext cx="812800" cy="812800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2157056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48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BF463068-6D89-DB49-AB95-E2A2F80F6154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009244FD-27D5-3F4F-945C-D65379CCB2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7"/>
          <a:stretch/>
        </p:blipFill>
        <p:spPr>
          <a:xfrm>
            <a:off x="177657" y="548680"/>
            <a:ext cx="8788685" cy="5472608"/>
          </a:xfrm>
          <a:prstGeom prst="rect">
            <a:avLst/>
          </a:prstGeom>
        </p:spPr>
      </p:pic>
      <p:sp>
        <p:nvSpPr>
          <p:cNvPr id="2" name="Donut 1">
            <a:extLst>
              <a:ext uri="{FF2B5EF4-FFF2-40B4-BE49-F238E27FC236}">
                <a16:creationId xmlns:a16="http://schemas.microsoft.com/office/drawing/2014/main" id="{0A2B410A-1678-1645-AEDA-4FDB47F2C75B}"/>
              </a:ext>
            </a:extLst>
          </p:cNvPr>
          <p:cNvSpPr/>
          <p:nvPr/>
        </p:nvSpPr>
        <p:spPr>
          <a:xfrm>
            <a:off x="1076266" y="1515746"/>
            <a:ext cx="432048" cy="41034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Donut 4">
            <a:extLst>
              <a:ext uri="{FF2B5EF4-FFF2-40B4-BE49-F238E27FC236}">
                <a16:creationId xmlns:a16="http://schemas.microsoft.com/office/drawing/2014/main" id="{E36BB248-0AA6-7446-8E06-C35144A747E6}"/>
              </a:ext>
            </a:extLst>
          </p:cNvPr>
          <p:cNvSpPr/>
          <p:nvPr/>
        </p:nvSpPr>
        <p:spPr>
          <a:xfrm>
            <a:off x="1095515" y="3203752"/>
            <a:ext cx="432048" cy="41034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848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9F8BD-595D-554E-ACD0-00A1A8396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  </a:t>
            </a:r>
            <a:r>
              <a:rPr lang="en-US" altLang="ko-KR" sz="3200" dirty="0"/>
              <a:t>‘</a:t>
            </a:r>
            <a:r>
              <a:rPr lang="ko-KR" altLang="en-US" sz="3200" dirty="0"/>
              <a:t>고무줄 놀이</a:t>
            </a:r>
            <a:r>
              <a:rPr lang="en-US" altLang="ko-KR" sz="3200" dirty="0"/>
              <a:t>’</a:t>
            </a:r>
            <a:r>
              <a:rPr lang="ko-KR" altLang="en-US" sz="2400" dirty="0"/>
              <a:t>에</a:t>
            </a:r>
            <a:r>
              <a:rPr lang="ko-KR" altLang="en-US" sz="3200" dirty="0"/>
              <a:t> </a:t>
            </a:r>
            <a:r>
              <a:rPr lang="ko-KR" altLang="en-US" sz="2400" dirty="0"/>
              <a:t>대해서 알아보기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DF22F-17CF-1E46-8109-9E9000D25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5"/>
            <a:ext cx="8229600" cy="64807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206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https://www.youtube.com/watch?v=bd2RmB6wMus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F8EDDEDA-8EA4-3B4E-B48F-0AEB2AC047B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picture containing indoor, photo, table, toy&#10;&#10;Description automatically generated">
            <a:extLst>
              <a:ext uri="{FF2B5EF4-FFF2-40B4-BE49-F238E27FC236}">
                <a16:creationId xmlns:a16="http://schemas.microsoft.com/office/drawing/2014/main" id="{60B485A7-73A2-D046-9FF0-A9B712B95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40481"/>
            <a:ext cx="6444208" cy="4011410"/>
          </a:xfrm>
          <a:prstGeom prst="rect">
            <a:avLst/>
          </a:prstGeom>
        </p:spPr>
      </p:pic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1951CDD5-EF40-924B-A75D-FC75BE39EE5F}"/>
              </a:ext>
            </a:extLst>
          </p:cNvPr>
          <p:cNvSpPr/>
          <p:nvPr/>
        </p:nvSpPr>
        <p:spPr>
          <a:xfrm>
            <a:off x="7117432" y="3287595"/>
            <a:ext cx="1919064" cy="2664296"/>
          </a:xfrm>
          <a:prstGeom prst="wedgeRoundRectCallout">
            <a:avLst>
              <a:gd name="adj1" fmla="val -26843"/>
              <a:gd name="adj2" fmla="val -109819"/>
              <a:gd name="adj3" fmla="val 16667"/>
            </a:avLst>
          </a:prstGeom>
          <a:solidFill>
            <a:srgbClr val="92D05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위의 사이트를 눌러 </a:t>
            </a:r>
            <a:endParaRPr lang="en-US" altLang="ko-KR" dirty="0"/>
          </a:p>
          <a:p>
            <a:pPr algn="ctr"/>
            <a:r>
              <a:rPr lang="en-US" altLang="ko-KR" dirty="0"/>
              <a:t>‘</a:t>
            </a:r>
            <a:r>
              <a:rPr lang="ko-KR" altLang="en-US" dirty="0"/>
              <a:t>고무줄 놀이</a:t>
            </a:r>
            <a:r>
              <a:rPr lang="en-US" altLang="ko-KR" dirty="0"/>
              <a:t>’</a:t>
            </a:r>
            <a:r>
              <a:rPr lang="ko-KR" altLang="en-US" dirty="0"/>
              <a:t> </a:t>
            </a:r>
            <a:r>
              <a:rPr lang="en-US" altLang="ko-KR" dirty="0"/>
              <a:t>  </a:t>
            </a:r>
            <a:r>
              <a:rPr lang="ko-KR" altLang="en-US" dirty="0"/>
              <a:t>라는 걸  배워볼까요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7226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85F22-85E2-9749-A80D-0C418582A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듣고 말해 봐요</a:t>
            </a:r>
            <a:r>
              <a:rPr lang="en-US" altLang="ko-KR" sz="4000" dirty="0"/>
              <a:t>.   </a:t>
            </a:r>
            <a:r>
              <a:rPr lang="en-US" altLang="ko-KR" sz="3200" dirty="0"/>
              <a:t>P.93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D76473A3-F313-104F-B01B-F9860721A1F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7BEAF8D-4F30-A141-BEEC-960C09343B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78" y="1196752"/>
            <a:ext cx="8229600" cy="5057762"/>
          </a:xfrm>
        </p:spPr>
      </p:pic>
      <p:sp>
        <p:nvSpPr>
          <p:cNvPr id="12" name="Oval Callout 11">
            <a:extLst>
              <a:ext uri="{FF2B5EF4-FFF2-40B4-BE49-F238E27FC236}">
                <a16:creationId xmlns:a16="http://schemas.microsoft.com/office/drawing/2014/main" id="{5CA930DC-0AB0-AD4D-BF47-E102F84D085C}"/>
              </a:ext>
            </a:extLst>
          </p:cNvPr>
          <p:cNvSpPr/>
          <p:nvPr/>
        </p:nvSpPr>
        <p:spPr>
          <a:xfrm>
            <a:off x="7020272" y="4581128"/>
            <a:ext cx="1872208" cy="1512168"/>
          </a:xfrm>
          <a:prstGeom prst="wedgeEllipseCallout">
            <a:avLst>
              <a:gd name="adj1" fmla="val -34331"/>
              <a:gd name="adj2" fmla="val -151977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‘</a:t>
            </a:r>
            <a:r>
              <a:rPr lang="ko-KR" altLang="en-US" dirty="0"/>
              <a:t>한국 전통 놀이</a:t>
            </a:r>
            <a:r>
              <a:rPr lang="en-US" altLang="ko-KR" dirty="0"/>
              <a:t>’</a:t>
            </a:r>
            <a:r>
              <a:rPr lang="ko-KR" altLang="en-US" dirty="0"/>
              <a:t>에는 어떤 것이 있을까요</a:t>
            </a:r>
            <a:r>
              <a:rPr lang="en-US" altLang="ko-KR" dirty="0"/>
              <a:t>?</a:t>
            </a:r>
            <a:r>
              <a:rPr lang="ko-KR" altLang="en-U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078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2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8BDB-A757-D54D-8BDC-B6C04AD80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620" y="413793"/>
            <a:ext cx="8229600" cy="710951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이야기해 봅시다</a:t>
            </a:r>
            <a:endParaRPr lang="en-US" sz="40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2193D04-6A44-1041-AE24-B9F26F175395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CFE536D-11BB-5649-99E5-D3A6FAE4EB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235365"/>
            <a:ext cx="8365692" cy="5116342"/>
          </a:xfr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12D134DD-8D8B-0E47-9B4A-A4AE9792BFFD}"/>
              </a:ext>
            </a:extLst>
          </p:cNvPr>
          <p:cNvSpPr/>
          <p:nvPr/>
        </p:nvSpPr>
        <p:spPr>
          <a:xfrm>
            <a:off x="6300192" y="1343056"/>
            <a:ext cx="1882552" cy="1424947"/>
          </a:xfrm>
          <a:prstGeom prst="cloud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2060"/>
                </a:solidFill>
              </a:rPr>
              <a:t>‘</a:t>
            </a:r>
            <a:r>
              <a:rPr lang="ko-KR" altLang="en-US" dirty="0">
                <a:solidFill>
                  <a:srgbClr val="002060"/>
                </a:solidFill>
              </a:rPr>
              <a:t>윷놀이</a:t>
            </a:r>
            <a:r>
              <a:rPr lang="en-US" altLang="ko-KR" dirty="0">
                <a:solidFill>
                  <a:srgbClr val="002060"/>
                </a:solidFill>
              </a:rPr>
              <a:t>’</a:t>
            </a:r>
            <a:r>
              <a:rPr lang="ko-KR" altLang="en-US" dirty="0">
                <a:solidFill>
                  <a:srgbClr val="002060"/>
                </a:solidFill>
              </a:rPr>
              <a:t>에 대하여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389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163" y="34944"/>
            <a:ext cx="9036496" cy="63341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87</a:t>
            </a:r>
            <a:r>
              <a:rPr kumimoji="1" lang="ko-KR" altLang="en-US" sz="2800" dirty="0"/>
              <a:t> 을 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picture containing indoor, child, toy, small&#10;&#10;Description automatically generated">
            <a:extLst>
              <a:ext uri="{FF2B5EF4-FFF2-40B4-BE49-F238E27FC236}">
                <a16:creationId xmlns:a16="http://schemas.microsoft.com/office/drawing/2014/main" id="{5DB0F47D-DA7D-B946-9599-F744D844EE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41" y="836712"/>
            <a:ext cx="8838139" cy="5400600"/>
          </a:xfrm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21A9C-BCFE-274C-8628-C1E666B70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읽고 말하기   </a:t>
            </a:r>
            <a:r>
              <a:rPr lang="en-US" altLang="ko-KR" sz="3200" dirty="0"/>
              <a:t>P.110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4571E548-AACD-F04C-B1D6-59B49A16C9A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730A04AF-1D44-0C46-9923-0CE87B1BD5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052736"/>
            <a:ext cx="8229600" cy="5298971"/>
          </a:xfrm>
        </p:spPr>
      </p:pic>
    </p:spTree>
    <p:extLst>
      <p:ext uri="{BB962C8B-B14F-4D97-AF65-F5344CB8AC3E}">
        <p14:creationId xmlns:p14="http://schemas.microsoft.com/office/powerpoint/2010/main" val="2679609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EA083E35-BC5D-4C4B-8318-5D2C659E30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8136904" cy="5606083"/>
          </a:xfrm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440AEA04-7CA1-D644-9618-2E24ABE4982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2D6E2E-FC94-7440-8E04-88487A275691}"/>
              </a:ext>
            </a:extLst>
          </p:cNvPr>
          <p:cNvSpPr txBox="1"/>
          <p:nvPr/>
        </p:nvSpPr>
        <p:spPr>
          <a:xfrm>
            <a:off x="5060433" y="2748660"/>
            <a:ext cx="2967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</a:t>
            </a:r>
            <a:r>
              <a:rPr lang="ko-KR" altLang="en-US" dirty="0"/>
              <a:t>          </a:t>
            </a:r>
            <a:r>
              <a:rPr lang="en-US" altLang="ko-KR" dirty="0"/>
              <a:t>3</a:t>
            </a:r>
            <a:r>
              <a:rPr lang="ko-KR" altLang="en-US" dirty="0"/>
              <a:t>           </a:t>
            </a:r>
            <a:r>
              <a:rPr lang="en-US" altLang="ko-KR" dirty="0"/>
              <a:t>4</a:t>
            </a:r>
            <a:r>
              <a:rPr lang="ko-KR" altLang="en-US" dirty="0"/>
              <a:t> </a:t>
            </a:r>
            <a:r>
              <a:rPr lang="en-US" altLang="ko-KR" dirty="0"/>
              <a:t> </a:t>
            </a:r>
            <a:r>
              <a:rPr lang="ko-KR" altLang="en-US" dirty="0"/>
              <a:t>         </a:t>
            </a:r>
            <a:r>
              <a:rPr lang="en-US" altLang="ko-KR" dirty="0"/>
              <a:t>2</a:t>
            </a:r>
            <a:endParaRPr lang="en-US" dirty="0"/>
          </a:p>
        </p:txBody>
      </p:sp>
      <p:sp>
        <p:nvSpPr>
          <p:cNvPr id="5" name="Donut 4">
            <a:extLst>
              <a:ext uri="{FF2B5EF4-FFF2-40B4-BE49-F238E27FC236}">
                <a16:creationId xmlns:a16="http://schemas.microsoft.com/office/drawing/2014/main" id="{911B5BF3-D799-C249-BD1C-2EB309B1F56B}"/>
              </a:ext>
            </a:extLst>
          </p:cNvPr>
          <p:cNvSpPr/>
          <p:nvPr/>
        </p:nvSpPr>
        <p:spPr>
          <a:xfrm>
            <a:off x="1331640" y="4293096"/>
            <a:ext cx="432048" cy="41034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47268918-D42A-614D-93D0-CF467F2E2C37}"/>
              </a:ext>
            </a:extLst>
          </p:cNvPr>
          <p:cNvSpPr/>
          <p:nvPr/>
        </p:nvSpPr>
        <p:spPr>
          <a:xfrm>
            <a:off x="5364088" y="2791513"/>
            <a:ext cx="432048" cy="283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3E72FEB4-C022-3045-A52B-1F8ED064D21C}"/>
              </a:ext>
            </a:extLst>
          </p:cNvPr>
          <p:cNvSpPr/>
          <p:nvPr/>
        </p:nvSpPr>
        <p:spPr>
          <a:xfrm>
            <a:off x="6145984" y="2791513"/>
            <a:ext cx="432048" cy="283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57EC9175-8330-FF40-B0AA-DA7B2875DE72}"/>
              </a:ext>
            </a:extLst>
          </p:cNvPr>
          <p:cNvSpPr/>
          <p:nvPr/>
        </p:nvSpPr>
        <p:spPr>
          <a:xfrm>
            <a:off x="7050554" y="2803723"/>
            <a:ext cx="432048" cy="283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78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" grpId="0" animBg="1"/>
      <p:bldP spid="7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3A590-C2E0-D346-A763-7156E033A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읽고 써</a:t>
            </a:r>
            <a:r>
              <a:rPr lang="en-US" altLang="ko-KR" sz="3600" dirty="0"/>
              <a:t> </a:t>
            </a:r>
            <a:r>
              <a:rPr lang="ko-KR" altLang="en-US" sz="3600" dirty="0"/>
              <a:t>봐요    </a:t>
            </a:r>
            <a:r>
              <a:rPr lang="en-US" altLang="ko-KR" sz="2800" dirty="0"/>
              <a:t>P.</a:t>
            </a:r>
            <a:r>
              <a:rPr lang="ko-KR" altLang="en-US" sz="2800" dirty="0"/>
              <a:t> </a:t>
            </a:r>
            <a:r>
              <a:rPr lang="en-US" altLang="ko-KR" sz="2800" dirty="0"/>
              <a:t>94. </a:t>
            </a:r>
            <a:r>
              <a:rPr lang="en-US" altLang="ko-KR" sz="2400" dirty="0"/>
              <a:t>(</a:t>
            </a:r>
            <a:r>
              <a:rPr lang="ko-KR" altLang="en-US" sz="2400" dirty="0"/>
              <a:t>숙제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pic>
        <p:nvPicPr>
          <p:cNvPr id="7" name="Content Placeholder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D11D76A5-6FC5-0D43-8CAB-C9774E2D40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8969"/>
            <a:ext cx="8229600" cy="5145435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874A73D7-2395-B94D-B331-6F556729850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70269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0A3B2-C95A-7A4E-B09F-DC676EA3E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002" y="224355"/>
            <a:ext cx="8229600" cy="64807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글쓰기 과제</a:t>
            </a:r>
            <a:r>
              <a:rPr lang="en-US" sz="3600" dirty="0"/>
              <a:t> </a:t>
            </a:r>
            <a:r>
              <a:rPr lang="ko-KR" altLang="en-US" sz="3600" dirty="0"/>
              <a:t> </a:t>
            </a:r>
            <a:endParaRPr lang="en-US" sz="3600" dirty="0"/>
          </a:p>
        </p:txBody>
      </p:sp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76DBBF9C-5E2A-3A4D-904B-AB3CCEFADB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83" y="1052736"/>
            <a:ext cx="8012034" cy="5184576"/>
          </a:xfrm>
        </p:spPr>
      </p:pic>
      <p:sp>
        <p:nvSpPr>
          <p:cNvPr id="6" name="Oval Callout 5">
            <a:extLst>
              <a:ext uri="{FF2B5EF4-FFF2-40B4-BE49-F238E27FC236}">
                <a16:creationId xmlns:a16="http://schemas.microsoft.com/office/drawing/2014/main" id="{D3F16083-ACFC-D141-B0C5-129DE624D4FC}"/>
              </a:ext>
            </a:extLst>
          </p:cNvPr>
          <p:cNvSpPr/>
          <p:nvPr/>
        </p:nvSpPr>
        <p:spPr>
          <a:xfrm>
            <a:off x="6876256" y="2420888"/>
            <a:ext cx="2160240" cy="2448272"/>
          </a:xfrm>
          <a:prstGeom prst="wedgeEllipseCallout">
            <a:avLst>
              <a:gd name="adj1" fmla="val -67044"/>
              <a:gd name="adj2" fmla="val -84474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여러분이 살고 있는 나라에는 어떤       </a:t>
            </a:r>
            <a:r>
              <a:rPr lang="en-US" altLang="ko-KR" dirty="0"/>
              <a:t>‘</a:t>
            </a:r>
            <a:r>
              <a:rPr lang="ko-KR" altLang="en-US" dirty="0"/>
              <a:t>전통 놀이</a:t>
            </a:r>
            <a:r>
              <a:rPr lang="en-US" altLang="ko-KR" dirty="0"/>
              <a:t>’</a:t>
            </a:r>
            <a:r>
              <a:rPr lang="ko-KR" altLang="en-US" dirty="0"/>
              <a:t>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9901A428-F7BB-4540-B94F-2D05F6E258D9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30959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696CC-933D-8546-AF07-3CD370EBD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문화를 배워요 </a:t>
            </a:r>
            <a:r>
              <a:rPr lang="en-US" altLang="ko-KR" sz="3600" dirty="0"/>
              <a:t> </a:t>
            </a:r>
            <a:r>
              <a:rPr lang="en-US" altLang="ko-KR" sz="2800" dirty="0"/>
              <a:t>P. 96</a:t>
            </a:r>
            <a:endParaRPr lang="en-US" sz="2800" dirty="0"/>
          </a:p>
        </p:txBody>
      </p:sp>
      <p:pic>
        <p:nvPicPr>
          <p:cNvPr id="7" name="Content Placeholder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570F665B-B1BD-2D40-9429-15860C1737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4744"/>
            <a:ext cx="7992888" cy="5112568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7F373EC-7A99-7C43-8B8B-368747F6331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E01FC6E0-8472-3140-95DD-D7F4C46B237D}"/>
              </a:ext>
            </a:extLst>
          </p:cNvPr>
          <p:cNvSpPr/>
          <p:nvPr/>
        </p:nvSpPr>
        <p:spPr>
          <a:xfrm>
            <a:off x="6012160" y="1139624"/>
            <a:ext cx="2592288" cy="1698571"/>
          </a:xfrm>
          <a:prstGeom prst="wedgeEllipseCallout">
            <a:avLst>
              <a:gd name="adj1" fmla="val -43126"/>
              <a:gd name="adj2" fmla="val 4958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‘</a:t>
            </a:r>
            <a:r>
              <a:rPr lang="ko-KR" altLang="en-US" dirty="0">
                <a:solidFill>
                  <a:schemeClr val="tx1"/>
                </a:solidFill>
              </a:rPr>
              <a:t>얼음 땡</a:t>
            </a:r>
            <a:r>
              <a:rPr lang="en-US" altLang="ko-KR" dirty="0">
                <a:solidFill>
                  <a:schemeClr val="tx1"/>
                </a:solidFill>
              </a:rPr>
              <a:t>’,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‘</a:t>
            </a:r>
            <a:r>
              <a:rPr lang="ko-KR" altLang="en-US" dirty="0">
                <a:solidFill>
                  <a:schemeClr val="tx1"/>
                </a:solidFill>
              </a:rPr>
              <a:t>무궁화 꽃이 피었습니다</a:t>
            </a:r>
            <a:r>
              <a:rPr lang="en-US" altLang="ko-KR" dirty="0">
                <a:solidFill>
                  <a:schemeClr val="tx1"/>
                </a:solidFill>
              </a:rPr>
              <a:t>’</a:t>
            </a:r>
            <a:r>
              <a:rPr lang="ko-KR" altLang="en-US" dirty="0">
                <a:solidFill>
                  <a:schemeClr val="tx1"/>
                </a:solidFill>
              </a:rPr>
              <a:t> 이런 놀이를 아시나요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0267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BEE9C-63D5-A54E-BF4E-CD62E601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782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혹부리 할아버지  </a:t>
            </a:r>
            <a:r>
              <a:rPr lang="ko-KR" altLang="en-US" sz="2400" dirty="0"/>
              <a:t>전래동화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670B2-43FE-C945-A593-5F133E7C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201894"/>
            <a:ext cx="8070068" cy="60692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US" sz="2400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https://www.youtube.com/watch?v=wzvYueaBHBU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DB4DCFF9-85A7-9940-AC22-5C0472DECEB4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5" descr="A picture containing table, food, room&#10;&#10;Description automatically generated">
            <a:extLst>
              <a:ext uri="{FF2B5EF4-FFF2-40B4-BE49-F238E27FC236}">
                <a16:creationId xmlns:a16="http://schemas.microsoft.com/office/drawing/2014/main" id="{14BCAD63-398D-DA43-9E15-7E6BF6D610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006841"/>
            <a:ext cx="5760640" cy="38884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21FB7669-CFAB-DF49-9FEF-6A138C8677AA}"/>
              </a:ext>
            </a:extLst>
          </p:cNvPr>
          <p:cNvSpPr/>
          <p:nvPr/>
        </p:nvSpPr>
        <p:spPr>
          <a:xfrm>
            <a:off x="6690556" y="3264195"/>
            <a:ext cx="1919064" cy="2664296"/>
          </a:xfrm>
          <a:prstGeom prst="wedgeRoundRectCallout">
            <a:avLst>
              <a:gd name="adj1" fmla="val -25735"/>
              <a:gd name="adj2" fmla="val -98645"/>
              <a:gd name="adj3" fmla="val 16667"/>
            </a:avLst>
          </a:prstGeom>
          <a:solidFill>
            <a:srgbClr val="92D05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위의 사이트를 눌러 </a:t>
            </a:r>
            <a:endParaRPr lang="en-US" altLang="ko-KR" dirty="0"/>
          </a:p>
          <a:p>
            <a:pPr algn="ctr"/>
            <a:r>
              <a:rPr lang="en-US" altLang="ko-KR" dirty="0"/>
              <a:t>‘</a:t>
            </a:r>
            <a:r>
              <a:rPr lang="ko-KR" altLang="en-US" dirty="0"/>
              <a:t>혹부리 할아버지</a:t>
            </a:r>
            <a:r>
              <a:rPr lang="en-US" altLang="ko-KR" dirty="0"/>
              <a:t>’</a:t>
            </a:r>
            <a:r>
              <a:rPr lang="ko-KR" altLang="en-US" dirty="0"/>
              <a:t> 전래동화를 들어볼까요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59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90873-8643-AF40-9344-52B3D1523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0624"/>
            <a:ext cx="8229600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ko-KR" altLang="en-US" sz="3600" dirty="0"/>
              <a:t>        혹부리 할아버지 </a:t>
            </a:r>
            <a:r>
              <a:rPr lang="en-US" altLang="ko-KR" sz="2800" dirty="0"/>
              <a:t>(</a:t>
            </a:r>
            <a:r>
              <a:rPr lang="ko-KR" altLang="en-US" sz="2800" dirty="0"/>
              <a:t>쓰기 숙제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F38AE-F6D2-564B-BC71-7BDC3F826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3096345"/>
          </a:xfrm>
        </p:spPr>
        <p:txBody>
          <a:bodyPr/>
          <a:lstStyle/>
          <a:p>
            <a:r>
              <a:rPr lang="ko-KR" altLang="en-US" dirty="0"/>
              <a:t>다음 단어를 사용해서 </a:t>
            </a:r>
            <a:r>
              <a:rPr lang="en-US" altLang="ko-KR" dirty="0"/>
              <a:t>&lt;</a:t>
            </a:r>
            <a:r>
              <a:rPr lang="ko-KR" altLang="en-US" dirty="0"/>
              <a:t>혹부리 할아버지</a:t>
            </a:r>
            <a:r>
              <a:rPr lang="en-US" altLang="ko-KR" dirty="0"/>
              <a:t>&gt;</a:t>
            </a:r>
            <a:r>
              <a:rPr lang="ko-KR" altLang="en-US" dirty="0"/>
              <a:t> 이야기를 간단히 요약해 써 보세요</a:t>
            </a:r>
            <a:r>
              <a:rPr lang="en-US" altLang="ko-KR" dirty="0"/>
              <a:t>.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783A7B7-4F26-B841-8CFD-A0F14A659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608189"/>
              </p:ext>
            </p:extLst>
          </p:nvPr>
        </p:nvGraphicFramePr>
        <p:xfrm>
          <a:off x="539552" y="2276872"/>
          <a:ext cx="8064896" cy="2016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4896">
                  <a:extLst>
                    <a:ext uri="{9D8B030D-6E8A-4147-A177-3AD203B41FA5}">
                      <a16:colId xmlns:a16="http://schemas.microsoft.com/office/drawing/2014/main" val="75576777"/>
                    </a:ext>
                  </a:extLst>
                </a:gridCol>
              </a:tblGrid>
              <a:tr h="2016223">
                <a:tc>
                  <a:txBody>
                    <a:bodyPr/>
                    <a:lstStyle/>
                    <a:p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턱밑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혹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가난하다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마음씨가 착하다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노래를 잘 부르다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나무를 하다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허름한 집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도깨비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웃다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무섭다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혹을 떼다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도깨비 방망이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부자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욕심쟁이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속이다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혹이 하나 더 늘다</a:t>
                      </a:r>
                      <a:endParaRPr lang="en-US" sz="2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71644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C5BEB2D-5169-D248-AA06-547A8379F4DB}"/>
              </a:ext>
            </a:extLst>
          </p:cNvPr>
          <p:cNvSpPr txBox="1"/>
          <p:nvPr/>
        </p:nvSpPr>
        <p:spPr>
          <a:xfrm>
            <a:off x="534818" y="4365103"/>
            <a:ext cx="8064896" cy="201622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picture containing table, food, room&#10;&#10;Description automatically generated">
            <a:extLst>
              <a:ext uri="{FF2B5EF4-FFF2-40B4-BE49-F238E27FC236}">
                <a16:creationId xmlns:a16="http://schemas.microsoft.com/office/drawing/2014/main" id="{43E6AD90-D6B9-8C4C-9030-8FA7A36E49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941168"/>
            <a:ext cx="1606544" cy="1146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659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9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686800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FontTx/>
              <a:buNone/>
              <a:defRPr/>
            </a:pPr>
            <a:r>
              <a:rPr kumimoji="1" lang="en-US" altLang="ko-KR" dirty="0"/>
              <a:t>9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우리 공기놀이 하자</a:t>
            </a:r>
            <a:r>
              <a:rPr kumimoji="1" lang="en-US" altLang="ko-KR" dirty="0"/>
              <a:t>”</a:t>
            </a:r>
          </a:p>
          <a:p>
            <a:pPr marL="0" indent="0">
              <a:buNone/>
              <a:defRPr/>
            </a:pPr>
            <a:r>
              <a:rPr lang="en-US" dirty="0">
                <a:hlinkClick r:id="rId2"/>
              </a:rPr>
              <a:t>http://gg.gg/i6uin</a:t>
            </a: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r>
              <a:rPr lang="ko-KR" altLang="en-US" dirty="0"/>
              <a:t>   </a:t>
            </a: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0EA80555-FC89-9642-8C09-0067021ACA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76506"/>
            <a:ext cx="7931224" cy="282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1138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7B70A-F700-1940-BA77-EE877094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6777"/>
            <a:ext cx="8229600" cy="691943"/>
          </a:xfrm>
          <a:solidFill>
            <a:srgbClr val="00B0F0"/>
          </a:solidFill>
        </p:spPr>
        <p:txBody>
          <a:bodyPr/>
          <a:lstStyle/>
          <a:p>
            <a:r>
              <a:rPr lang="en-US" sz="2800" dirty="0"/>
              <a:t>Workbook P.</a:t>
            </a:r>
            <a:r>
              <a:rPr lang="en-US" altLang="ko-KR" sz="2800" dirty="0"/>
              <a:t>37-</a:t>
            </a:r>
            <a:r>
              <a:rPr lang="ko-KR" altLang="en-US" sz="2800" dirty="0"/>
              <a:t> </a:t>
            </a:r>
            <a:r>
              <a:rPr lang="en-US" altLang="ko-KR" sz="2800" dirty="0"/>
              <a:t>40</a:t>
            </a:r>
            <a:r>
              <a:rPr lang="en-US" sz="2800" dirty="0"/>
              <a:t> (</a:t>
            </a:r>
            <a:r>
              <a:rPr lang="ko-KR" altLang="en-US" sz="2800" dirty="0"/>
              <a:t>숙제</a:t>
            </a:r>
            <a:r>
              <a:rPr lang="en-US" altLang="ko-KR" sz="2800" dirty="0"/>
              <a:t>)</a:t>
            </a:r>
            <a:endParaRPr lang="en-US" sz="20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93F2650-DC1E-E94C-BFC5-4974571D444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4B89D05-D65B-6143-B79A-843783E137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" y="908720"/>
            <a:ext cx="8157592" cy="543645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247D6B-FCC0-354D-B057-87E8BCA4CB61}"/>
              </a:ext>
            </a:extLst>
          </p:cNvPr>
          <p:cNvSpPr txBox="1"/>
          <p:nvPr/>
        </p:nvSpPr>
        <p:spPr>
          <a:xfrm>
            <a:off x="1881738" y="4414562"/>
            <a:ext cx="1224136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공기놀이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5B2E17-C9B8-4A43-9169-E24E478A4156}"/>
              </a:ext>
            </a:extLst>
          </p:cNvPr>
          <p:cNvSpPr txBox="1"/>
          <p:nvPr/>
        </p:nvSpPr>
        <p:spPr>
          <a:xfrm>
            <a:off x="4272234" y="4414562"/>
            <a:ext cx="79208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손등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57CD22-BA4A-6F4A-B963-4C1A75311BCC}"/>
              </a:ext>
            </a:extLst>
          </p:cNvPr>
          <p:cNvSpPr txBox="1"/>
          <p:nvPr/>
        </p:nvSpPr>
        <p:spPr>
          <a:xfrm>
            <a:off x="6222294" y="4414562"/>
            <a:ext cx="151216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고무줄 놀이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8120DE-648D-F043-9664-DF11E6DEDBCB}"/>
              </a:ext>
            </a:extLst>
          </p:cNvPr>
          <p:cNvSpPr txBox="1"/>
          <p:nvPr/>
        </p:nvSpPr>
        <p:spPr>
          <a:xfrm>
            <a:off x="1951248" y="5701921"/>
            <a:ext cx="100811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사각형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59C527-61C4-0742-BD08-4F6E5D6CE139}"/>
              </a:ext>
            </a:extLst>
          </p:cNvPr>
          <p:cNvSpPr txBox="1"/>
          <p:nvPr/>
        </p:nvSpPr>
        <p:spPr>
          <a:xfrm>
            <a:off x="4139952" y="5701921"/>
            <a:ext cx="1224136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사방치기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961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  <p:bldP spid="8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6D144DBE-78EF-9B4C-8E8C-372C0DF5C4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6632"/>
            <a:ext cx="8363272" cy="6048672"/>
          </a:xfrm>
          <a:ln>
            <a:noFill/>
          </a:ln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ABC7BC9C-65CA-9B4F-AAE2-7ABD9C754DC7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1190AC-A1A3-8D41-8E88-9C98468A289D}"/>
              </a:ext>
            </a:extLst>
          </p:cNvPr>
          <p:cNvSpPr txBox="1"/>
          <p:nvPr/>
        </p:nvSpPr>
        <p:spPr>
          <a:xfrm>
            <a:off x="3675246" y="2669570"/>
            <a:ext cx="172819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순서를 정해요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4F939C-3F76-9245-A9D1-36817DE91F10}"/>
              </a:ext>
            </a:extLst>
          </p:cNvPr>
          <p:cNvSpPr txBox="1"/>
          <p:nvPr/>
        </p:nvSpPr>
        <p:spPr>
          <a:xfrm>
            <a:off x="2987824" y="3317642"/>
            <a:ext cx="151216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선을 밟으면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44FE22-2FF2-E346-AA2B-08A17C70BDAE}"/>
              </a:ext>
            </a:extLst>
          </p:cNvPr>
          <p:cNvSpPr txBox="1"/>
          <p:nvPr/>
        </p:nvSpPr>
        <p:spPr>
          <a:xfrm>
            <a:off x="3511956" y="3933056"/>
            <a:ext cx="201622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묶었어요</a:t>
            </a:r>
            <a:r>
              <a:rPr lang="en-US" altLang="ko-KR" dirty="0"/>
              <a:t>/</a:t>
            </a:r>
            <a:r>
              <a:rPr lang="ko-KR" altLang="en-US" dirty="0"/>
              <a:t>묶어요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E841F1-997B-7F42-BF9C-8FF29CB88ABE}"/>
              </a:ext>
            </a:extLst>
          </p:cNvPr>
          <p:cNvSpPr txBox="1"/>
          <p:nvPr/>
        </p:nvSpPr>
        <p:spPr>
          <a:xfrm>
            <a:off x="2652054" y="4581128"/>
            <a:ext cx="201622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던졌어요</a:t>
            </a:r>
            <a:r>
              <a:rPr lang="en-US" altLang="ko-KR" dirty="0"/>
              <a:t>/</a:t>
            </a:r>
            <a:r>
              <a:rPr lang="ko-KR" altLang="en-US" dirty="0"/>
              <a:t>던져요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0607D0-BA23-5D42-A098-372F060C5E13}"/>
              </a:ext>
            </a:extLst>
          </p:cNvPr>
          <p:cNvSpPr txBox="1"/>
          <p:nvPr/>
        </p:nvSpPr>
        <p:spPr>
          <a:xfrm>
            <a:off x="4067944" y="5211622"/>
            <a:ext cx="136815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받았어요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9328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2EFB-0F64-2048-9CAA-D4C43B9C6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학습목표 및 내용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DFA24B1-FA4C-F649-B904-A7A0291E4C0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AC3A33A-F633-3246-9F43-C479CA636A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28800"/>
            <a:ext cx="8229600" cy="4536504"/>
          </a:xfrm>
        </p:spPr>
      </p:pic>
    </p:spTree>
    <p:extLst>
      <p:ext uri="{BB962C8B-B14F-4D97-AF65-F5344CB8AC3E}">
        <p14:creationId xmlns:p14="http://schemas.microsoft.com/office/powerpoint/2010/main" val="830850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F2523852-6CA3-3045-B5C0-D2CEA334C1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260648"/>
            <a:ext cx="8424936" cy="5976664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02AB38CC-9130-A24F-883E-96588A693399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6BB9A7-7801-FA4F-9649-ECA5F5E8D97B}"/>
              </a:ext>
            </a:extLst>
          </p:cNvPr>
          <p:cNvSpPr txBox="1"/>
          <p:nvPr/>
        </p:nvSpPr>
        <p:spPr>
          <a:xfrm>
            <a:off x="3426179" y="3916814"/>
            <a:ext cx="641765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dirty="0"/>
              <a:t>메던</a:t>
            </a:r>
            <a:endParaRPr lang="en-US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7098F4-4960-994A-ACD5-75B2703418AB}"/>
              </a:ext>
            </a:extLst>
          </p:cNvPr>
          <p:cNvSpPr txBox="1"/>
          <p:nvPr/>
        </p:nvSpPr>
        <p:spPr>
          <a:xfrm>
            <a:off x="3092490" y="4498234"/>
            <a:ext cx="1512168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dirty="0"/>
              <a:t>친하게 지내던</a:t>
            </a:r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A77E22-C23F-2447-BBDD-2210E71DFF74}"/>
              </a:ext>
            </a:extLst>
          </p:cNvPr>
          <p:cNvSpPr txBox="1"/>
          <p:nvPr/>
        </p:nvSpPr>
        <p:spPr>
          <a:xfrm>
            <a:off x="2555776" y="5052526"/>
            <a:ext cx="1080120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dirty="0"/>
              <a:t>자주 듣던</a:t>
            </a:r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E0C297-248E-8D40-869A-AA7BD322C29D}"/>
              </a:ext>
            </a:extLst>
          </p:cNvPr>
          <p:cNvSpPr txBox="1"/>
          <p:nvPr/>
        </p:nvSpPr>
        <p:spPr>
          <a:xfrm>
            <a:off x="3485188" y="5589240"/>
            <a:ext cx="1152128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dirty="0"/>
              <a:t>많이 듣던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31710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AED0B1-940D-0A4A-8349-6DE6A92929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37073"/>
            <a:ext cx="8136904" cy="5937523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C7798FE8-6FE3-514E-9511-48C72738A58F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E1E5F5-9667-3940-B1FA-4B7ECD18F4D1}"/>
              </a:ext>
            </a:extLst>
          </p:cNvPr>
          <p:cNvSpPr txBox="1"/>
          <p:nvPr/>
        </p:nvSpPr>
        <p:spPr>
          <a:xfrm>
            <a:off x="2888608" y="3911407"/>
            <a:ext cx="475252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어렸을 때 자주 부르던 노래는 </a:t>
            </a:r>
            <a:r>
              <a:rPr lang="en-US" altLang="ko-KR" dirty="0"/>
              <a:t>‘</a:t>
            </a:r>
            <a:r>
              <a:rPr lang="ko-KR" altLang="en-US" dirty="0"/>
              <a:t>곰 세 마리</a:t>
            </a:r>
            <a:r>
              <a:rPr lang="en-US" altLang="ko-KR" dirty="0"/>
              <a:t>’</a:t>
            </a:r>
            <a:r>
              <a:rPr lang="ko-KR" altLang="en-US" dirty="0"/>
              <a:t>야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5B939F-23C6-9748-8AA7-F1417681F65B}"/>
              </a:ext>
            </a:extLst>
          </p:cNvPr>
          <p:cNvSpPr txBox="1"/>
          <p:nvPr/>
        </p:nvSpPr>
        <p:spPr>
          <a:xfrm>
            <a:off x="2915816" y="4581128"/>
            <a:ext cx="396044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어렸을 때 배우던 악기는 피아노야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E19F70-5FAB-1B4E-9C09-E17C004B75CB}"/>
              </a:ext>
            </a:extLst>
          </p:cNvPr>
          <p:cNvSpPr txBox="1"/>
          <p:nvPr/>
        </p:nvSpPr>
        <p:spPr>
          <a:xfrm>
            <a:off x="2915816" y="5157192"/>
            <a:ext cx="396044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어렸을 때 자주 먹던 과일은 </a:t>
            </a:r>
            <a:r>
              <a:rPr lang="ko-KR" altLang="en-US" dirty="0" err="1"/>
              <a:t>수박이야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367E74-81C6-784F-B31D-13C70D48F8F7}"/>
              </a:ext>
            </a:extLst>
          </p:cNvPr>
          <p:cNvSpPr txBox="1"/>
          <p:nvPr/>
        </p:nvSpPr>
        <p:spPr>
          <a:xfrm>
            <a:off x="2915816" y="5805264"/>
            <a:ext cx="396044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/>
              <a:t>1</a:t>
            </a:r>
            <a:r>
              <a:rPr lang="ko-KR" altLang="en-US" dirty="0"/>
              <a:t>학년 때 자주 하던 운동은 </a:t>
            </a:r>
            <a:r>
              <a:rPr lang="ko-KR" altLang="en-US" dirty="0" err="1"/>
              <a:t>수영이야</a:t>
            </a:r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3333844-C33A-484D-85F9-1E4463C056C9}"/>
              </a:ext>
            </a:extLst>
          </p:cNvPr>
          <p:cNvCxnSpPr/>
          <p:nvPr/>
        </p:nvCxnSpPr>
        <p:spPr>
          <a:xfrm>
            <a:off x="4211960" y="1628800"/>
            <a:ext cx="2304256" cy="7920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1006433-7264-B24D-9E25-64B2FE8FE884}"/>
              </a:ext>
            </a:extLst>
          </p:cNvPr>
          <p:cNvCxnSpPr/>
          <p:nvPr/>
        </p:nvCxnSpPr>
        <p:spPr>
          <a:xfrm flipV="1">
            <a:off x="4211960" y="1331476"/>
            <a:ext cx="2304256" cy="6933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B6B69FC-24E7-4E43-B7E2-32B9D1A56946}"/>
              </a:ext>
            </a:extLst>
          </p:cNvPr>
          <p:cNvCxnSpPr/>
          <p:nvPr/>
        </p:nvCxnSpPr>
        <p:spPr>
          <a:xfrm>
            <a:off x="4211960" y="2420888"/>
            <a:ext cx="2304256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E5F4341-B2E6-5F43-8FC2-DE671AEF93FD}"/>
              </a:ext>
            </a:extLst>
          </p:cNvPr>
          <p:cNvCxnSpPr/>
          <p:nvPr/>
        </p:nvCxnSpPr>
        <p:spPr>
          <a:xfrm flipV="1">
            <a:off x="4211960" y="1678160"/>
            <a:ext cx="2304256" cy="11099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405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B515FFF6-1763-224B-97AD-599A55EDE1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1299"/>
            <a:ext cx="8352928" cy="5868503"/>
          </a:xfrm>
          <a:ln>
            <a:noFill/>
          </a:ln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BCDEAD39-9594-4F4E-8A16-915E871087A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BEB92E-DD18-9B47-8BD1-DEEC789B1108}"/>
              </a:ext>
            </a:extLst>
          </p:cNvPr>
          <p:cNvSpPr txBox="1"/>
          <p:nvPr/>
        </p:nvSpPr>
        <p:spPr>
          <a:xfrm>
            <a:off x="2529069" y="3551244"/>
            <a:ext cx="1440160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dirty="0"/>
              <a:t>남산타워라는 </a:t>
            </a:r>
            <a:endParaRPr lang="en-US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BBF165-E38B-BF41-B20E-54C81813F539}"/>
              </a:ext>
            </a:extLst>
          </p:cNvPr>
          <p:cNvSpPr txBox="1"/>
          <p:nvPr/>
        </p:nvSpPr>
        <p:spPr>
          <a:xfrm>
            <a:off x="1907704" y="4127308"/>
            <a:ext cx="1440160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dirty="0"/>
              <a:t>갈비찜이라는</a:t>
            </a:r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EBD083-D368-144C-9C0A-D1D7FDAC850D}"/>
              </a:ext>
            </a:extLst>
          </p:cNvPr>
          <p:cNvSpPr txBox="1"/>
          <p:nvPr/>
        </p:nvSpPr>
        <p:spPr>
          <a:xfrm>
            <a:off x="1805676" y="4714258"/>
            <a:ext cx="1440160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dirty="0"/>
              <a:t>사방치기라는</a:t>
            </a:r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730001-8174-A74A-8EAD-9E3853385E65}"/>
              </a:ext>
            </a:extLst>
          </p:cNvPr>
          <p:cNvSpPr txBox="1"/>
          <p:nvPr/>
        </p:nvSpPr>
        <p:spPr>
          <a:xfrm>
            <a:off x="1875046" y="5272452"/>
            <a:ext cx="1440160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dirty="0"/>
              <a:t> 장구라는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698070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89682A8C-59AD-FA41-B489-27F98A7B4B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84" y="188640"/>
            <a:ext cx="8280920" cy="5793507"/>
          </a:xfrm>
          <a:ln>
            <a:noFill/>
          </a:ln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9E743CF5-8FA4-144E-A7A9-0A84EF695D7A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FDF7B9-77BF-AE47-B016-44742CC9C594}"/>
              </a:ext>
            </a:extLst>
          </p:cNvPr>
          <p:cNvSpPr txBox="1"/>
          <p:nvPr/>
        </p:nvSpPr>
        <p:spPr>
          <a:xfrm>
            <a:off x="3707904" y="2204864"/>
            <a:ext cx="244827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err="1"/>
              <a:t>윷놀이라는</a:t>
            </a:r>
            <a:r>
              <a:rPr lang="ko-KR" altLang="en-US" dirty="0"/>
              <a:t> </a:t>
            </a:r>
            <a:r>
              <a:rPr lang="ko-KR" altLang="en-US" dirty="0" err="1"/>
              <a:t>놀이예요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56565E-8494-1440-BEF0-A998D0BDF71E}"/>
              </a:ext>
            </a:extLst>
          </p:cNvPr>
          <p:cNvSpPr txBox="1"/>
          <p:nvPr/>
        </p:nvSpPr>
        <p:spPr>
          <a:xfrm>
            <a:off x="3736368" y="3212976"/>
            <a:ext cx="244827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부산이라는 곳이에요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615855-AE82-2244-A19E-31F45EE8DDE3}"/>
              </a:ext>
            </a:extLst>
          </p:cNvPr>
          <p:cNvSpPr txBox="1"/>
          <p:nvPr/>
        </p:nvSpPr>
        <p:spPr>
          <a:xfrm>
            <a:off x="3725482" y="4221088"/>
            <a:ext cx="259228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 err="1"/>
              <a:t>떡볶이라는</a:t>
            </a:r>
            <a:r>
              <a:rPr lang="ko-KR" altLang="en-US" dirty="0"/>
              <a:t> 음식이에요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230AFA-E989-0043-9114-F2BC58EF1D66}"/>
              </a:ext>
            </a:extLst>
          </p:cNvPr>
          <p:cNvSpPr txBox="1"/>
          <p:nvPr/>
        </p:nvSpPr>
        <p:spPr>
          <a:xfrm>
            <a:off x="3714596" y="5157192"/>
            <a:ext cx="259228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설악산이라는 </a:t>
            </a:r>
            <a:r>
              <a:rPr lang="ko-KR" altLang="en-US" dirty="0" err="1"/>
              <a:t>산이에요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179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449AAEF-0C3F-DE44-818B-1242CA51AEAB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894FC739-A3C4-CF46-ADB5-5E3CF883A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4638"/>
            <a:ext cx="8424936" cy="607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613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ko-US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ko-US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24361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sz="2400" dirty="0"/>
              <a:t>1.</a:t>
            </a:r>
            <a:r>
              <a:rPr lang="ko-KR" altLang="en-US" sz="2400" dirty="0"/>
              <a:t> </a:t>
            </a:r>
            <a:r>
              <a:rPr lang="ko-US" altLang="en-US" sz="2400" dirty="0"/>
              <a:t>오늘의</a:t>
            </a:r>
            <a:r>
              <a:rPr lang="ko-KR" altLang="en-US" sz="2400"/>
              <a:t> </a:t>
            </a:r>
            <a:r>
              <a:rPr lang="en-US" altLang="ko-KR" sz="2400" dirty="0"/>
              <a:t>9</a:t>
            </a:r>
            <a:r>
              <a:rPr lang="ko-KR" altLang="en-US" sz="2400" dirty="0"/>
              <a:t>과 문법 </a:t>
            </a:r>
            <a:r>
              <a:rPr lang="en-US" altLang="ko-US" sz="2400" dirty="0"/>
              <a:t>PPT </a:t>
            </a:r>
            <a:r>
              <a:rPr lang="ko-US" altLang="ko-US" sz="2400" dirty="0"/>
              <a:t>복습</a:t>
            </a:r>
            <a:r>
              <a:rPr lang="ko-US" altLang="en-US" sz="2400" dirty="0"/>
              <a:t>하기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전통놀이 영상 </a:t>
            </a:r>
            <a:r>
              <a:rPr lang="ko-US" altLang="ko-US" sz="2400" dirty="0"/>
              <a:t>질문에 답하기</a:t>
            </a:r>
            <a:endParaRPr lang="en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 </a:t>
            </a:r>
            <a:r>
              <a:rPr lang="en-US" altLang="ko-KR" sz="2400" dirty="0"/>
              <a:t>P.94 </a:t>
            </a:r>
            <a:r>
              <a:rPr lang="ko-KR" altLang="en-US" sz="2400" dirty="0"/>
              <a:t>글쓰기 숙제하기</a:t>
            </a:r>
            <a:r>
              <a:rPr lang="ko-US" altLang="ko-US" sz="2400" dirty="0"/>
              <a:t> </a:t>
            </a:r>
            <a:r>
              <a:rPr lang="en-US" altLang="ko-US" sz="2400" dirty="0"/>
              <a:t> 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/>
              <a:t>Quizlet</a:t>
            </a:r>
            <a:r>
              <a:rPr lang="ko-KR" altLang="en-US" sz="2400" dirty="0"/>
              <a:t>으로 </a:t>
            </a:r>
            <a:r>
              <a:rPr lang="en-US" altLang="ko-KR" sz="2400" dirty="0"/>
              <a:t>9</a:t>
            </a:r>
            <a:r>
              <a:rPr lang="ko-KR" altLang="en-US" sz="2400" dirty="0"/>
              <a:t>과 단어 공부하기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  </a:t>
            </a:r>
            <a:r>
              <a:rPr lang="en-US" sz="2400" dirty="0">
                <a:hlinkClick r:id="rId2"/>
              </a:rPr>
              <a:t>http://gg.gg/i6uin</a:t>
            </a:r>
            <a:endParaRPr lang="en-US" altLang="ko-KR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전래동화 </a:t>
            </a:r>
            <a:r>
              <a:rPr lang="en-US" altLang="ko-KR" sz="2400" dirty="0"/>
              <a:t>&lt;</a:t>
            </a:r>
            <a:r>
              <a:rPr lang="ko-KR" altLang="en-US" sz="2400" dirty="0"/>
              <a:t>혹부리 할아버지</a:t>
            </a:r>
            <a:r>
              <a:rPr lang="en-US" altLang="ko-KR" sz="2400" dirty="0"/>
              <a:t>&gt;</a:t>
            </a:r>
            <a:r>
              <a:rPr lang="ko-KR" altLang="en-US" sz="2400" dirty="0"/>
              <a:t> 전래동화 쓰기 숙제</a:t>
            </a:r>
            <a:r>
              <a:rPr lang="en-US" altLang="ko-KR" sz="2400" dirty="0"/>
              <a:t> </a:t>
            </a:r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4.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P. 37-40</a:t>
            </a:r>
            <a:r>
              <a:rPr lang="ko-KR" altLang="en-US" sz="2400" dirty="0"/>
              <a:t> 문제 풀기 </a:t>
            </a:r>
            <a:r>
              <a:rPr lang="en-US" altLang="ko-KR" sz="2400" dirty="0"/>
              <a:t>(9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5</a:t>
            </a:r>
            <a:r>
              <a:rPr lang="en-US" altLang="ko-US" sz="2400" dirty="0"/>
              <a:t>. </a:t>
            </a:r>
            <a:r>
              <a:rPr lang="ko-US" altLang="ko-US" sz="2400" dirty="0"/>
              <a:t>일기</a:t>
            </a:r>
            <a:r>
              <a:rPr lang="en-US" altLang="ko-US" sz="2400" dirty="0"/>
              <a:t> 1</a:t>
            </a:r>
            <a:r>
              <a:rPr lang="ko-US" altLang="ko-US" sz="2400" dirty="0"/>
              <a:t>주일</a:t>
            </a:r>
            <a:r>
              <a:rPr lang="en-US" altLang="ko-US" sz="2400" dirty="0"/>
              <a:t> 1</a:t>
            </a:r>
            <a:r>
              <a:rPr lang="ko-US" altLang="ko-US" sz="2400" dirty="0"/>
              <a:t>회</a:t>
            </a:r>
            <a:r>
              <a:rPr lang="en-US" altLang="ko-US" sz="2400" dirty="0"/>
              <a:t> </a:t>
            </a:r>
            <a:r>
              <a:rPr lang="ko-US" altLang="ko-US" sz="2400" dirty="0"/>
              <a:t>이상 </a:t>
            </a:r>
            <a:r>
              <a:rPr lang="ko-US" altLang="en-US" sz="2400" dirty="0"/>
              <a:t>쓰기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6.</a:t>
            </a:r>
            <a:r>
              <a:rPr lang="ko-KR" altLang="en-US" sz="2400" dirty="0"/>
              <a:t> 한국 동화책 </a:t>
            </a:r>
            <a:r>
              <a:rPr lang="en-US" altLang="ko-KR" sz="2400" dirty="0"/>
              <a:t>1</a:t>
            </a:r>
            <a:r>
              <a:rPr lang="ko-KR" altLang="en-US" sz="2400" dirty="0"/>
              <a:t>권 </a:t>
            </a:r>
            <a:r>
              <a:rPr lang="ko-US" altLang="ko-US" sz="2400" dirty="0"/>
              <a:t>읽고 내용 요약</a:t>
            </a:r>
            <a:r>
              <a:rPr lang="ko-US" altLang="en-US" sz="2400" dirty="0"/>
              <a:t> </a:t>
            </a:r>
            <a:r>
              <a:rPr lang="en-US" altLang="ko-US" sz="2400" dirty="0"/>
              <a:t>(</a:t>
            </a:r>
            <a:r>
              <a:rPr lang="ko-KR" altLang="en-US" sz="2400" dirty="0"/>
              <a:t>선택 숙제</a:t>
            </a:r>
            <a:r>
              <a:rPr lang="en-US" altLang="ko-KR" sz="2400" dirty="0"/>
              <a:t>)</a:t>
            </a:r>
            <a:endParaRPr kumimoji="1" lang="ko-US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81185"/>
            <a:ext cx="7831782" cy="11521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28800"/>
            <a:ext cx="7886700" cy="3744416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5600" dirty="0">
                <a:solidFill>
                  <a:schemeClr val="tx1"/>
                </a:solidFill>
              </a:rPr>
              <a:t>참조 교재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1)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4-1 (</a:t>
            </a:r>
            <a:r>
              <a:rPr lang="ko-KR" altLang="en-US" sz="5600" dirty="0">
                <a:solidFill>
                  <a:schemeClr val="tx1"/>
                </a:solidFill>
              </a:rPr>
              <a:t>영어권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2)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4-1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(</a:t>
            </a:r>
            <a:r>
              <a:rPr lang="ko-KR" altLang="en-US" sz="5600" dirty="0">
                <a:solidFill>
                  <a:schemeClr val="tx1"/>
                </a:solidFill>
              </a:rPr>
              <a:t>범용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2.</a:t>
            </a:r>
            <a:r>
              <a:rPr lang="ko-KR" altLang="en-US" sz="5600" dirty="0">
                <a:solidFill>
                  <a:schemeClr val="tx1"/>
                </a:solidFill>
              </a:rPr>
              <a:t> 참조 자료</a:t>
            </a:r>
            <a:endParaRPr lang="en-US" altLang="ko-KR" sz="56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    </a:t>
            </a:r>
            <a:r>
              <a:rPr lang="en-US" sz="56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KLEAR Textbook 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  ➭ </a:t>
            </a:r>
            <a:r>
              <a:rPr lang="en-US" sz="56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https://kleartextbook.com/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5600" dirty="0">
                <a:solidFill>
                  <a:schemeClr val="tx1"/>
                </a:solidFill>
              </a:rPr>
              <a:t>3. </a:t>
            </a:r>
            <a:r>
              <a:rPr lang="ko-KR" altLang="en-US" sz="5600" dirty="0">
                <a:solidFill>
                  <a:schemeClr val="tx1"/>
                </a:solidFill>
              </a:rPr>
              <a:t>이미지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➭  </a:t>
            </a:r>
            <a:r>
              <a:rPr lang="en-US" altLang="ko-KR" sz="5600" dirty="0" err="1">
                <a:solidFill>
                  <a:schemeClr val="tx1"/>
                </a:solidFill>
              </a:rPr>
              <a:t>google.com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4.</a:t>
            </a:r>
            <a:r>
              <a:rPr lang="ko-KR" altLang="en-US" sz="5600" dirty="0">
                <a:solidFill>
                  <a:schemeClr val="tx1"/>
                </a:solidFill>
              </a:rPr>
              <a:t> 영상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➭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 err="1">
                <a:solidFill>
                  <a:schemeClr val="tx1"/>
                </a:solidFill>
              </a:rPr>
              <a:t>Youtube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  </a:t>
            </a:r>
            <a:r>
              <a:rPr lang="en-US" sz="60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https://www.youtube.com/watch?v=wzvYueaBHBU</a:t>
            </a:r>
            <a:endParaRPr lang="en-US" sz="60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  </a:t>
            </a:r>
            <a:r>
              <a:rPr lang="en-US" sz="60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https://www.youtube.com/watch?v=bd2RmB6wMus</a:t>
            </a:r>
            <a:endParaRPr lang="en-US" sz="6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6000" dirty="0">
                <a:solidFill>
                  <a:schemeClr val="tx1"/>
                </a:solidFill>
              </a:rPr>
              <a:t>    </a:t>
            </a:r>
            <a:r>
              <a:rPr lang="en-US" altLang="ko-KR" sz="600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https://www.youtube.com/watch?v=1ccW9iGEOlo</a:t>
            </a:r>
            <a:endParaRPr lang="en-US" altLang="ko-KR" sz="60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5494458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323528" y="274638"/>
            <a:ext cx="2910802" cy="2588987"/>
          </a:xfrm>
          <a:prstGeom prst="wedgeEllipseCallout">
            <a:avLst>
              <a:gd name="adj1" fmla="val 50043"/>
              <a:gd name="adj2" fmla="val 91079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여러분이 자주 하는 놀이는 무엇인가요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292080" y="764703"/>
            <a:ext cx="3744416" cy="2232247"/>
          </a:xfrm>
          <a:prstGeom prst="wedgeEllipseCallout">
            <a:avLst>
              <a:gd name="adj1" fmla="val -14872"/>
              <a:gd name="adj2" fmla="val 8659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한국의 놀이 중에서 알고 있는 놀이가 있나요</a:t>
            </a:r>
            <a:r>
              <a:rPr lang="en-US" altLang="ko-KR" sz="2000" dirty="0"/>
              <a:t>?</a:t>
            </a:r>
            <a:r>
              <a:rPr lang="ko-KR" altLang="en-US" sz="2000" dirty="0"/>
              <a:t> 어떤 놀이인가요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1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698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sz="3200" dirty="0"/>
              <a:t>P. 88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3CC0DF8-9151-0140-8216-AE9E389D57A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04DC26AB-3132-FA42-8162-A32EC7AF5C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04973"/>
            <a:ext cx="8003231" cy="5073427"/>
          </a:xfrm>
        </p:spPr>
      </p:pic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1760CD-8B67-834E-89A8-6D6E631CF8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8064896" cy="5793507"/>
          </a:xfr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10226110-2483-7B48-8154-E9879FC4EEE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CC9AB0-5C12-0B44-A031-FD14A4877D9A}"/>
              </a:ext>
            </a:extLst>
          </p:cNvPr>
          <p:cNvSpPr txBox="1"/>
          <p:nvPr/>
        </p:nvSpPr>
        <p:spPr>
          <a:xfrm>
            <a:off x="1763688" y="1565556"/>
            <a:ext cx="1368152" cy="1200329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집다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ko-KR" altLang="en-US" dirty="0"/>
              <a:t>올리다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ko-KR" altLang="en-US" dirty="0"/>
              <a:t>공기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ko-KR" altLang="en-US" dirty="0"/>
              <a:t>던지다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06682B-4B21-ED49-B905-03B61490C539}"/>
              </a:ext>
            </a:extLst>
          </p:cNvPr>
          <p:cNvSpPr txBox="1"/>
          <p:nvPr/>
        </p:nvSpPr>
        <p:spPr>
          <a:xfrm>
            <a:off x="3923928" y="1565556"/>
            <a:ext cx="1656184" cy="1200329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고무줄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ko-KR" altLang="en-US" dirty="0"/>
              <a:t>줄을 넘다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다리에 걸다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노래에 맞추다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A77726-6537-D549-8C4F-7D8E4698DB53}"/>
              </a:ext>
            </a:extLst>
          </p:cNvPr>
          <p:cNvSpPr txBox="1"/>
          <p:nvPr/>
        </p:nvSpPr>
        <p:spPr>
          <a:xfrm>
            <a:off x="6228184" y="1565556"/>
            <a:ext cx="1512168" cy="1200329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선을 긋다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던지다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선을 밟다</a:t>
            </a:r>
            <a:endParaRPr lang="en-US" altLang="ko-K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39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9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686800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FontTx/>
              <a:buNone/>
              <a:defRPr/>
            </a:pPr>
            <a:r>
              <a:rPr kumimoji="1" lang="en-US" altLang="ko-KR" dirty="0"/>
              <a:t>9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우리 공기놀이 하자</a:t>
            </a:r>
            <a:r>
              <a:rPr kumimoji="1" lang="en-US" altLang="ko-KR" dirty="0"/>
              <a:t>”</a:t>
            </a:r>
          </a:p>
          <a:p>
            <a:pPr marL="0" indent="0">
              <a:buNone/>
              <a:defRPr/>
            </a:pPr>
            <a:r>
              <a:rPr lang="en-US" dirty="0">
                <a:hlinkClick r:id="rId2"/>
              </a:rPr>
              <a:t>http://gg.gg/i6uin</a:t>
            </a: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r>
              <a:rPr lang="ko-KR" altLang="en-US" dirty="0"/>
              <a:t>   </a:t>
            </a: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0EA80555-FC89-9642-8C09-0067021ACA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76506"/>
            <a:ext cx="7931224" cy="282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91E4B-3037-A745-8EE3-1482FD74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280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다음 대화를 잘 들어보세요</a:t>
            </a:r>
            <a:r>
              <a:rPr lang="en-US" altLang="ko-KR" sz="4000" dirty="0"/>
              <a:t>.</a:t>
            </a:r>
            <a:r>
              <a:rPr lang="ko-KR" altLang="en-US" sz="4000" dirty="0"/>
              <a:t> </a:t>
            </a:r>
            <a:r>
              <a:rPr lang="en-US" altLang="ko-KR" sz="3200" dirty="0"/>
              <a:t>P.89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5D8DF9AB-C6E0-E645-9E0E-BE28B7C4621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C46BB78-61BB-4642-81D0-132DD853E4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96752"/>
            <a:ext cx="8229600" cy="5154955"/>
          </a:xfrm>
          <a:prstGeom prst="rect">
            <a:avLst/>
          </a:prstGeom>
        </p:spPr>
      </p:pic>
      <p:pic>
        <p:nvPicPr>
          <p:cNvPr id="6" name="016.mp3" descr="016.mp3">
            <a:hlinkClick r:id="" action="ppaction://media"/>
            <a:extLst>
              <a:ext uri="{FF2B5EF4-FFF2-40B4-BE49-F238E27FC236}">
                <a16:creationId xmlns:a16="http://schemas.microsoft.com/office/drawing/2014/main" id="{A144BDC5-0909-E742-9890-D17C3093AF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4000" y="1145917"/>
            <a:ext cx="812800" cy="812800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2957577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06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3459</TotalTime>
  <Words>1624</Words>
  <Application>Microsoft Office PowerPoint</Application>
  <PresentationFormat>On-screen Show (4:3)</PresentationFormat>
  <Paragraphs>312</Paragraphs>
  <Slides>47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굴림</vt:lpstr>
      <vt:lpstr>Arial</vt:lpstr>
      <vt:lpstr>Calibri</vt:lpstr>
      <vt:lpstr>Palatino Linotype</vt:lpstr>
      <vt:lpstr>Times New Roman</vt:lpstr>
      <vt:lpstr>Default Design</vt:lpstr>
      <vt:lpstr>     재외동포를 위한 한국어(영어권)   4-1 </vt:lpstr>
      <vt:lpstr>재외동포를 위한 한국어 4-1   9과  우리 공기놀이 하자  Let’s play marbles  </vt:lpstr>
      <vt:lpstr> 교과서 P. 87 을 펴세요.</vt:lpstr>
      <vt:lpstr>학습목표 및 내용</vt:lpstr>
      <vt:lpstr>이야기해 보세요! </vt:lpstr>
      <vt:lpstr>새 단어 P. 88</vt:lpstr>
      <vt:lpstr>PowerPoint Presentation</vt:lpstr>
      <vt:lpstr>L 9 Quizlet 단어 연습 </vt:lpstr>
      <vt:lpstr>다음 대화를 잘 들어보세요. P.89</vt:lpstr>
      <vt:lpstr>  대화 듣기 P.89</vt:lpstr>
      <vt:lpstr>‘공기놀이’에 대해 알아보기</vt:lpstr>
      <vt:lpstr>문법 및 표현 P. 90</vt:lpstr>
      <vt:lpstr>~던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이야기해 봅시다</vt:lpstr>
      <vt:lpstr>문법 및 표현  P. 91</vt:lpstr>
      <vt:lpstr>PowerPoint Presentation</vt:lpstr>
      <vt:lpstr>PowerPoint Presentation</vt:lpstr>
      <vt:lpstr>- (이)라는</vt:lpstr>
      <vt:lpstr>- (이)라는</vt:lpstr>
      <vt:lpstr>듣고 말해 봐요   P.92</vt:lpstr>
      <vt:lpstr>PowerPoint Presentation</vt:lpstr>
      <vt:lpstr>  ‘고무줄 놀이’에 대해서 알아보기</vt:lpstr>
      <vt:lpstr>듣고 말해 봐요.   P.93</vt:lpstr>
      <vt:lpstr>이야기해 봅시다</vt:lpstr>
      <vt:lpstr>읽고 말하기   P.110</vt:lpstr>
      <vt:lpstr>PowerPoint Presentation</vt:lpstr>
      <vt:lpstr>읽고 써 봐요    P. 94. (숙제)</vt:lpstr>
      <vt:lpstr>글쓰기 과제  </vt:lpstr>
      <vt:lpstr>문화를 배워요  P. 96</vt:lpstr>
      <vt:lpstr>혹부리 할아버지  전래동화</vt:lpstr>
      <vt:lpstr>        혹부리 할아버지 (쓰기 숙제)</vt:lpstr>
      <vt:lpstr>L 9 Quizlet 단어 연습 </vt:lpstr>
      <vt:lpstr>Workbook P.37- 40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Hyunkyu Yi</cp:lastModifiedBy>
  <cp:revision>408</cp:revision>
  <dcterms:created xsi:type="dcterms:W3CDTF">2008-02-12T07:53:45Z</dcterms:created>
  <dcterms:modified xsi:type="dcterms:W3CDTF">2020-05-11T19:17:10Z</dcterms:modified>
</cp:coreProperties>
</file>